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59" r:id="rId3"/>
    <p:sldId id="261" r:id="rId4"/>
    <p:sldId id="337" r:id="rId5"/>
    <p:sldId id="338" r:id="rId6"/>
    <p:sldId id="262" r:id="rId7"/>
    <p:sldId id="293" r:id="rId8"/>
    <p:sldId id="334" r:id="rId9"/>
    <p:sldId id="292" r:id="rId10"/>
    <p:sldId id="297" r:id="rId11"/>
    <p:sldId id="307" r:id="rId12"/>
    <p:sldId id="335" r:id="rId13"/>
    <p:sldId id="298" r:id="rId14"/>
    <p:sldId id="308" r:id="rId15"/>
    <p:sldId id="310" r:id="rId16"/>
    <p:sldId id="336" r:id="rId17"/>
    <p:sldId id="314" r:id="rId18"/>
    <p:sldId id="318" r:id="rId19"/>
    <p:sldId id="322" r:id="rId20"/>
    <p:sldId id="333" r:id="rId21"/>
    <p:sldId id="258" r:id="rId22"/>
  </p:sldIdLst>
  <p:sldSz cx="9906000" cy="6858000" type="A4"/>
  <p:notesSz cx="9926638" cy="6797675"/>
  <p:defaultTextStyle>
    <a:defPPr>
      <a:defRPr lang="en-US"/>
    </a:defPPr>
    <a:lvl1pPr marL="0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456BD7"/>
    <a:srgbClr val="CCCCFF"/>
    <a:srgbClr val="2345A3"/>
    <a:srgbClr val="803E82"/>
    <a:srgbClr val="FF99FF"/>
    <a:srgbClr val="FF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2\users\bhiland\Rapport%20d'activit&#233;%20annuel\Rapport%202021\Adh&#233;r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02\SATM\05-GESTION_D'EQUIPES\POLES\TECHNIQUE\TABLEAUX_de_BORD\PT%202022%20V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02\SATM\05-GESTION_D'EQUIPES\POLES\TECHNIQUE\TABLEAUX_de_BORD\PT%202022%20V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02\SATM\05-GESTION_D'EQUIPES\POLES\TECHNIQUE\TABLEAUX_de_BORD\PT%202022%203001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02\SATM\05-GESTION_D'EQUIPES\POLES\TECHNIQUE\TABLEAUX_de_BORD\PT%202022%203001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T6LPUC49\PT%202022%20VF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02\SATM\05-GESTION_D'EQUIPES\POLES\TECHNIQUE\TABLEAUX_de_BORD\PT%202022%203001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2\users\bhiland\Rapport%20d'activit&#233;%20annuel\Rapport%202022\secteur%20d'activig&#233;.x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_bhiland\INetCache\Content.Outlook\8HX2JKGF\PT%202022%20VF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8HX2JKGF\PT%202022%20VF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_bhiland\INetCache\Content.Outlook\8HX2JKGF\PT%202022%20V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2\users\bhiland\Bilan%20social%202022\R&#233;partition%20hommes%20femmes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iland\Downloads\workforce-composition%20(5)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_bhiland\INetCache\Content.Outlook\0GAHNRVK\visi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_bhiland\INetCache\Content.Outlook\0GAHNRVK\visit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bhiland\INetCache\Content.Outlook\0GAHNRVK\visi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2\users\bhiland\Evolution%20m&#233;decins%20depuis%2020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d2\users\bhiland\Rapport%20d'activit&#233;%20annuel\Rapport%202021\Nombre%20de%20visites%20m&#233;decins%20en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sz="1100" dirty="0"/>
              <a:t>Répartition des entreprises adhérentes par taille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1E-494F-89B1-DCDCA8A541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1E-494F-89B1-DCDCA8A541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1E-494F-89B1-DCDCA8A541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1E-494F-89B1-DCDCA8A541FA}"/>
              </c:ext>
            </c:extLst>
          </c:dPt>
          <c:dLbls>
            <c:dLbl>
              <c:idx val="0"/>
              <c:layout>
                <c:manualLayout>
                  <c:x val="0.14087301587301579"/>
                  <c:y val="6.728641929728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E-494F-89B1-DCDCA8A541FA}"/>
                </c:ext>
              </c:extLst>
            </c:dLbl>
            <c:dLbl>
              <c:idx val="1"/>
              <c:layout>
                <c:manualLayout>
                  <c:x val="-0.16666666666666666"/>
                  <c:y val="-2.124834293598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E-494F-89B1-DCDCA8A541FA}"/>
                </c:ext>
              </c:extLst>
            </c:dLbl>
            <c:dLbl>
              <c:idx val="2"/>
              <c:layout>
                <c:manualLayout>
                  <c:x val="-0.1111111111111111"/>
                  <c:y val="-0.10270032419059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1E-494F-89B1-DCDCA8A541FA}"/>
                </c:ext>
              </c:extLst>
            </c:dLbl>
            <c:dLbl>
              <c:idx val="3"/>
              <c:layout>
                <c:manualLayout>
                  <c:x val="9.1269841269841265E-2"/>
                  <c:y val="-0.12394866712658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1E-494F-89B1-DCDCA8A54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Feuil1!$G$2:$G$5</c:f>
              <c:strCache>
                <c:ptCount val="4"/>
                <c:pt idx="0">
                  <c:v>De 1 à 9 salariés</c:v>
                </c:pt>
                <c:pt idx="1">
                  <c:v>De 10 à 49 salariés</c:v>
                </c:pt>
                <c:pt idx="2">
                  <c:v>De 50 à 199 salariés</c:v>
                </c:pt>
                <c:pt idx="3">
                  <c:v>200 salariés et plus</c:v>
                </c:pt>
              </c:strCache>
            </c:strRef>
          </c:cat>
          <c:val>
            <c:numRef>
              <c:f>Feuil1!$H$2:$H$5</c:f>
              <c:numCache>
                <c:formatCode>0%</c:formatCode>
                <c:ptCount val="4"/>
                <c:pt idx="0">
                  <c:v>0.77391163618708525</c:v>
                </c:pt>
                <c:pt idx="1">
                  <c:v>0.18595241948535363</c:v>
                </c:pt>
                <c:pt idx="2">
                  <c:v>3.4471597345848842E-2</c:v>
                </c:pt>
                <c:pt idx="3">
                  <c:v>5.6643469817122512E-3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1E-494F-89B1-DCDCA8A541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54829286650507E-2"/>
          <c:y val="0.80696907286252584"/>
          <c:w val="0.92885971538199563"/>
          <c:h val="0.15792716707759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Nombre</a:t>
            </a:r>
            <a:r>
              <a:rPr lang="en-US" sz="1600" b="1" dirty="0"/>
              <a:t> </a:t>
            </a:r>
            <a:r>
              <a:rPr lang="en-US" sz="1600" b="1" dirty="0" err="1"/>
              <a:t>d'absences</a:t>
            </a:r>
            <a:r>
              <a:rPr lang="en-US" sz="1600" b="1" dirty="0"/>
              <a:t> </a:t>
            </a:r>
          </a:p>
          <a:p>
            <a:pPr>
              <a:defRPr sz="1600" b="1"/>
            </a:pPr>
            <a:r>
              <a:rPr lang="en-US" sz="1600" b="1" dirty="0"/>
              <a:t>non </a:t>
            </a:r>
            <a:r>
              <a:rPr lang="en-US" sz="1600" b="1" dirty="0" err="1"/>
              <a:t>justifiées</a:t>
            </a:r>
            <a:r>
              <a:rPr lang="en-US" sz="1600" b="1" dirty="0"/>
              <a:t> </a:t>
            </a:r>
            <a:r>
              <a:rPr lang="en-US" sz="1600" b="1" dirty="0" err="1"/>
              <a:t>facturées</a:t>
            </a:r>
            <a:endParaRPr lang="en-US" sz="1600" b="1" dirty="0"/>
          </a:p>
        </c:rich>
      </c:tx>
      <c:layout>
        <c:manualLayout>
          <c:xMode val="edge"/>
          <c:yMode val="edge"/>
          <c:x val="0.20280745974980971"/>
          <c:y val="0.121172763916754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0-4BEB-8C04-07180D64B27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0-4BEB-8C04-07180D64B27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0-4BEB-8C04-07180D64B27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50-4BEB-8C04-07180D64B27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Feuil1!$F$2</c:f>
              <c:numCache>
                <c:formatCode>General</c:formatCode>
                <c:ptCount val="1"/>
                <c:pt idx="0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0-4BEB-8C04-07180D64B27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Feuil1!$G$2</c:f>
              <c:numCache>
                <c:formatCode>General</c:formatCode>
                <c:ptCount val="1"/>
                <c:pt idx="0">
                  <c:v>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50-4BEB-8C04-07180D64B27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Feuil1!$H$2</c:f>
              <c:numCache>
                <c:formatCode>General</c:formatCode>
                <c:ptCount val="1"/>
                <c:pt idx="0">
                  <c:v>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50-4BEB-8C04-07180D64B2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697474895"/>
        <c:axId val="697474479"/>
      </c:barChart>
      <c:catAx>
        <c:axId val="69747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7474479"/>
        <c:crosses val="autoZero"/>
        <c:auto val="1"/>
        <c:lblAlgn val="ctr"/>
        <c:lblOffset val="100"/>
        <c:noMultiLvlLbl val="0"/>
      </c:catAx>
      <c:valAx>
        <c:axId val="69747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747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45605903166092"/>
          <c:y val="2.4608593795726129E-2"/>
          <c:w val="0.38821228238720107"/>
          <c:h val="0.703854658450246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4-44CB-A4C5-D0BE17E183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44-44CB-A4C5-D0BE17E183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44-44CB-A4C5-D0BE17E18397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44-44CB-A4C5-D0BE17E183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44-44CB-A4C5-D0BE17E183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44-44CB-A4C5-D0BE17E183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44-44CB-A4C5-D0BE17E18397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B44-44CB-A4C5-D0BE17E18397}"/>
              </c:ext>
            </c:extLst>
          </c:dPt>
          <c:dLbls>
            <c:dLbl>
              <c:idx val="7"/>
              <c:layout>
                <c:manualLayout>
                  <c:x val="0.12676722028678172"/>
                  <c:y val="-0.166738429346308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44-44CB-A4C5-D0BE17E18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PSYCHOLOGUE!$A$4:$A$11</c:f>
              <c:strCache>
                <c:ptCount val="8"/>
                <c:pt idx="0">
                  <c:v>ALERTE RPS</c:v>
                </c:pt>
                <c:pt idx="1">
                  <c:v>CONSEIL</c:v>
                </c:pt>
                <c:pt idx="2">
                  <c:v>CSE / CSSCT</c:v>
                </c:pt>
                <c:pt idx="3">
                  <c:v>DIAG RPS</c:v>
                </c:pt>
                <c:pt idx="4">
                  <c:v>MEDIATION</c:v>
                </c:pt>
                <c:pt idx="5">
                  <c:v>SENSIBILISATION</c:v>
                </c:pt>
                <c:pt idx="6">
                  <c:v>VICTIMOLOGIE</c:v>
                </c:pt>
                <c:pt idx="7">
                  <c:v>SUIVI INDIVIDUEL</c:v>
                </c:pt>
              </c:strCache>
            </c:strRef>
          </c:cat>
          <c:val>
            <c:numRef>
              <c:f>PSYCHOLOGUE!$B$4:$B$11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13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B44-44CB-A4C5-D0BE17E18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Répartition</a:t>
            </a:r>
            <a:r>
              <a:rPr lang="en-US" dirty="0"/>
              <a:t> des actions </a:t>
            </a:r>
            <a:r>
              <a:rPr lang="en-US" dirty="0" err="1"/>
              <a:t>en</a:t>
            </a:r>
            <a:r>
              <a:rPr lang="en-US" dirty="0"/>
              <a:t> temps</a:t>
            </a:r>
          </a:p>
        </c:rich>
      </c:tx>
      <c:layout>
        <c:manualLayout>
          <c:xMode val="edge"/>
          <c:yMode val="edge"/>
          <c:x val="0.18384421341095719"/>
          <c:y val="4.98025153799579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0716019893676"/>
          <c:y val="0.12455060092420919"/>
          <c:w val="0.44066851375188476"/>
          <c:h val="0.766287775403988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A-4999-A252-CA0A37936B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A-4999-A252-CA0A37936B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CA-4999-A252-CA0A37936B2C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CA-4999-A252-CA0A37936B2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CA-4999-A252-CA0A37936B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CA-4999-A252-CA0A37936B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8CA-4999-A252-CA0A37936B2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8CA-4999-A252-CA0A37936B2C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8CA-4999-A252-CA0A37936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PSYCHOLOGUE!$A$4:$A$11</c:f>
              <c:strCache>
                <c:ptCount val="8"/>
                <c:pt idx="0">
                  <c:v>ALERTE RPS</c:v>
                </c:pt>
                <c:pt idx="1">
                  <c:v>CONSEIL</c:v>
                </c:pt>
                <c:pt idx="2">
                  <c:v>CSE / CSSCT</c:v>
                </c:pt>
                <c:pt idx="3">
                  <c:v>DIAG RPS</c:v>
                </c:pt>
                <c:pt idx="4">
                  <c:v>MEDIATION</c:v>
                </c:pt>
                <c:pt idx="5">
                  <c:v>SENSIBILISATION</c:v>
                </c:pt>
                <c:pt idx="6">
                  <c:v>VICTIMOLOGIE</c:v>
                </c:pt>
                <c:pt idx="7">
                  <c:v>SUIVI INDIVIDUEL</c:v>
                </c:pt>
              </c:strCache>
            </c:strRef>
          </c:cat>
          <c:val>
            <c:numRef>
              <c:f>PSYCHOLOGUE!$D$4:$D$11</c:f>
              <c:numCache>
                <c:formatCode>0%</c:formatCode>
                <c:ptCount val="8"/>
                <c:pt idx="0">
                  <c:v>6.8167985392574543E-2</c:v>
                </c:pt>
                <c:pt idx="1">
                  <c:v>9.7382836275106497E-3</c:v>
                </c:pt>
                <c:pt idx="2">
                  <c:v>4.3822276323797919E-2</c:v>
                </c:pt>
                <c:pt idx="3">
                  <c:v>0.43822276323797915</c:v>
                </c:pt>
                <c:pt idx="4">
                  <c:v>4.8691418137553247E-2</c:v>
                </c:pt>
                <c:pt idx="5">
                  <c:v>4.8691418137553247E-2</c:v>
                </c:pt>
                <c:pt idx="6">
                  <c:v>7.7906269020085184E-2</c:v>
                </c:pt>
                <c:pt idx="7">
                  <c:v>0.26475958612294581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8CA-4999-A252-CA0A37936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50176146621816"/>
          <c:y val="0.28398570707023174"/>
          <c:w val="0.2725627112192161"/>
          <c:h val="0.5789439419470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Répartition</a:t>
            </a:r>
            <a:r>
              <a:rPr lang="en-US" dirty="0"/>
              <a:t> des actions </a:t>
            </a:r>
            <a:r>
              <a:rPr lang="en-US" dirty="0" err="1"/>
              <a:t>en</a:t>
            </a:r>
            <a:r>
              <a:rPr lang="en-US" dirty="0"/>
              <a:t> temps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218667840789153"/>
          <c:y val="0.21296362851577619"/>
          <c:w val="0.39535539760614552"/>
          <c:h val="0.6734094313961339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8-4EA1-9071-B899FE28D1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8-4EA1-9071-B899FE28D19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C8-4EA1-9071-B899FE28D1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C8-4EA1-9071-B899FE28D1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C8-4EA1-9071-B899FE28D19F}"/>
              </c:ext>
            </c:extLst>
          </c:dPt>
          <c:dLbls>
            <c:dLbl>
              <c:idx val="0"/>
              <c:layout>
                <c:manualLayout>
                  <c:x val="-0.14610476340745812"/>
                  <c:y val="4.057804029016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8-4EA1-9071-B899FE28D19F}"/>
                </c:ext>
              </c:extLst>
            </c:dLbl>
            <c:dLbl>
              <c:idx val="2"/>
              <c:layout>
                <c:manualLayout>
                  <c:x val="0.14020712618345124"/>
                  <c:y val="-1.2104471307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8-4EA1-9071-B899FE28D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ASS!$A$4:$A$6</c:f>
              <c:strCache>
                <c:ptCount val="3"/>
                <c:pt idx="0">
                  <c:v>Conseil d'ordre social </c:v>
                </c:pt>
                <c:pt idx="1">
                  <c:v>Autres</c:v>
                </c:pt>
                <c:pt idx="2">
                  <c:v>Suivi individuel</c:v>
                </c:pt>
              </c:strCache>
            </c:strRef>
          </c:cat>
          <c:val>
            <c:numRef>
              <c:f>ASS!$D$4:$D$6</c:f>
              <c:numCache>
                <c:formatCode>0%</c:formatCode>
                <c:ptCount val="3"/>
                <c:pt idx="0">
                  <c:v>0.36559139784946282</c:v>
                </c:pt>
                <c:pt idx="1">
                  <c:v>1.7741935483870968E-2</c:v>
                </c:pt>
                <c:pt idx="2">
                  <c:v>0.43145161290322659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C8-4EA1-9071-B899FE28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67702796502833"/>
          <c:y val="0.705654029176078"/>
          <c:w val="0.30800613088181217"/>
          <c:h val="0.22765753959668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Répartition </a:t>
            </a:r>
            <a:r>
              <a:rPr lang="fr-FR" b="0" dirty="0"/>
              <a:t>en nombre d’actions</a:t>
            </a:r>
          </a:p>
        </c:rich>
      </c:tx>
      <c:layout>
        <c:manualLayout>
          <c:xMode val="edge"/>
          <c:yMode val="edge"/>
          <c:x val="0.30716666666666664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A-4646-A2B5-2B0B479FD7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A-4646-A2B5-2B0B479FD79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0A-4646-A2B5-2B0B479FD7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0A-4646-A2B5-2B0B479FD79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0A-4646-A2B5-2B0B479FD79A}"/>
              </c:ext>
            </c:extLst>
          </c:dPt>
          <c:dLbls>
            <c:dLbl>
              <c:idx val="0"/>
              <c:layout>
                <c:manualLayout>
                  <c:x val="-0.10907141721611181"/>
                  <c:y val="-0.177518790523068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0A-4646-A2B5-2B0B479FD79A}"/>
                </c:ext>
              </c:extLst>
            </c:dLbl>
            <c:dLbl>
              <c:idx val="2"/>
              <c:layout>
                <c:manualLayout>
                  <c:x val="8.2986293781477344E-2"/>
                  <c:y val="0.123809426014008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0A-4646-A2B5-2B0B479FD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ASS!$A$4:$A$6</c:f>
              <c:strCache>
                <c:ptCount val="3"/>
                <c:pt idx="0">
                  <c:v>Conseil d'ordre social </c:v>
                </c:pt>
                <c:pt idx="1">
                  <c:v>Autres</c:v>
                </c:pt>
                <c:pt idx="2">
                  <c:v>Suivi individuel</c:v>
                </c:pt>
              </c:strCache>
            </c:strRef>
          </c:cat>
          <c:val>
            <c:numRef>
              <c:f>ASS!$B$4:$B$6</c:f>
              <c:numCache>
                <c:formatCode>General</c:formatCode>
                <c:ptCount val="3"/>
                <c:pt idx="0">
                  <c:v>500</c:v>
                </c:pt>
                <c:pt idx="1">
                  <c:v>11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0A-4646-A2B5-2B0B479FD7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25241042937842"/>
          <c:y val="0.65169113822396219"/>
          <c:w val="0.28076278228205342"/>
          <c:h val="0.29511115328683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baseline="0" dirty="0">
                <a:effectLst/>
              </a:rPr>
              <a:t>Répartition des FE par taille d'entreprise</a:t>
            </a:r>
            <a:endParaRPr lang="fr-FR" sz="1200" dirty="0">
              <a:effectLst/>
            </a:endParaRPr>
          </a:p>
          <a:p>
            <a:pPr>
              <a:defRPr sz="1200" b="1"/>
            </a:pPr>
            <a:endParaRPr lang="fr-FR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TECHNICIENS!$A$50:$D$50</c:f>
              <c:strCache>
                <c:ptCount val="4"/>
                <c:pt idx="0">
                  <c:v>&lt; 10</c:v>
                </c:pt>
                <c:pt idx="1">
                  <c:v>11 à 20</c:v>
                </c:pt>
                <c:pt idx="2">
                  <c:v>21 à 50</c:v>
                </c:pt>
                <c:pt idx="3">
                  <c:v>&gt; 50</c:v>
                </c:pt>
              </c:strCache>
            </c:strRef>
          </c:cat>
          <c:val>
            <c:numRef>
              <c:f>TECHNICIENS!$A$51:$D$51</c:f>
              <c:numCache>
                <c:formatCode>General</c:formatCode>
                <c:ptCount val="4"/>
                <c:pt idx="0">
                  <c:v>225</c:v>
                </c:pt>
                <c:pt idx="1">
                  <c:v>54</c:v>
                </c:pt>
                <c:pt idx="2">
                  <c:v>57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E-4CB9-A4FB-EF874D316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823743"/>
        <c:axId val="281834143"/>
      </c:barChart>
      <c:catAx>
        <c:axId val="2818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834143"/>
        <c:crosses val="autoZero"/>
        <c:auto val="1"/>
        <c:lblAlgn val="ctr"/>
        <c:lblOffset val="100"/>
        <c:noMultiLvlLbl val="0"/>
      </c:catAx>
      <c:valAx>
        <c:axId val="28183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82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 err="1">
                <a:effectLst/>
              </a:rPr>
              <a:t>Répartition</a:t>
            </a:r>
            <a:r>
              <a:rPr lang="en-US" sz="1400" b="1" i="0" u="none" strike="noStrike" baseline="0" dirty="0">
                <a:effectLst/>
              </a:rPr>
              <a:t> des actions </a:t>
            </a:r>
            <a:r>
              <a:rPr lang="en-US" sz="1400" b="1" i="0" u="none" strike="noStrike" baseline="0" dirty="0" err="1">
                <a:effectLst/>
              </a:rPr>
              <a:t>en</a:t>
            </a:r>
            <a:r>
              <a:rPr lang="en-US" sz="1400" b="1" i="0" u="none" strike="noStrike" baseline="0" dirty="0">
                <a:effectLst/>
              </a:rPr>
              <a:t> temps  </a:t>
            </a:r>
            <a:r>
              <a:rPr lang="en-US" b="1" baseline="0" dirty="0"/>
              <a:t> </a:t>
            </a:r>
            <a:endParaRPr lang="en-US" b="1" dirty="0"/>
          </a:p>
        </c:rich>
      </c:tx>
      <c:layout>
        <c:manualLayout>
          <c:xMode val="edge"/>
          <c:yMode val="edge"/>
          <c:x val="0.23199810222462819"/>
          <c:y val="1.1042095598464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589315287681566"/>
          <c:y val="0.18649925574536755"/>
          <c:w val="0.39706333578454422"/>
          <c:h val="0.69927200420121305"/>
        </c:manualLayout>
      </c:layout>
      <c:pieChart>
        <c:varyColors val="1"/>
        <c:ser>
          <c:idx val="0"/>
          <c:order val="0"/>
          <c:tx>
            <c:strRef>
              <c:f>TECHNICIENS!$D$2</c:f>
              <c:strCache>
                <c:ptCount val="1"/>
                <c:pt idx="0">
                  <c:v>84%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C-4720-A905-6B1DC96C3AC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C-4720-A905-6B1DC96C3AC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C-4720-A905-6B1DC96C3AC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C-4720-A905-6B1DC96C3AC2}"/>
              </c:ext>
            </c:extLst>
          </c:dPt>
          <c:dLbls>
            <c:dLbl>
              <c:idx val="2"/>
              <c:layout>
                <c:manualLayout>
                  <c:x val="6.1888385234576931E-2"/>
                  <c:y val="-0.23409764342551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BC-4720-A905-6B1DC96C3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TECHNICIENS!$A$3:$A$5</c:f>
              <c:strCache>
                <c:ptCount val="3"/>
                <c:pt idx="0">
                  <c:v>ANALYSE</c:v>
                </c:pt>
                <c:pt idx="1">
                  <c:v>CONSEILS</c:v>
                </c:pt>
                <c:pt idx="2">
                  <c:v>FICHE d'ENTREPRISE</c:v>
                </c:pt>
              </c:strCache>
            </c:strRef>
          </c:cat>
          <c:val>
            <c:numRef>
              <c:f>TECHNICIENS!$D$3:$D$5</c:f>
              <c:numCache>
                <c:formatCode>0%</c:formatCode>
                <c:ptCount val="3"/>
                <c:pt idx="0">
                  <c:v>8.8767981551622174E-2</c:v>
                </c:pt>
                <c:pt idx="1">
                  <c:v>4.0506313016237708E-2</c:v>
                </c:pt>
                <c:pt idx="2">
                  <c:v>0.87072570543214012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BC-4720-A905-6B1DC96C3A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07012512036989"/>
          <c:y val="0.63206694118301709"/>
          <c:w val="0.31158568660688479"/>
          <c:h val="0.29950988745757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baseline="0" dirty="0">
                <a:effectLst/>
              </a:rPr>
              <a:t>Répartition </a:t>
            </a:r>
            <a:r>
              <a:rPr lang="fr-FR" sz="1600" b="1" dirty="0"/>
              <a:t>AMT en actions</a:t>
            </a:r>
          </a:p>
        </c:rich>
      </c:tx>
      <c:layout>
        <c:manualLayout>
          <c:xMode val="edge"/>
          <c:yMode val="edge"/>
          <c:x val="0.30716666666666664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6099419382945"/>
          <c:y val="0.43468960899306153"/>
          <c:w val="0.42952834126556932"/>
          <c:h val="0.4658413631159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Répartition</a:t>
            </a:r>
            <a:r>
              <a:rPr lang="en-US" dirty="0"/>
              <a:t> des actions </a:t>
            </a:r>
            <a:r>
              <a:rPr lang="en-US" dirty="0" err="1"/>
              <a:t>en</a:t>
            </a:r>
            <a:r>
              <a:rPr lang="en-US" dirty="0"/>
              <a:t> temps</a:t>
            </a:r>
          </a:p>
        </c:rich>
      </c:tx>
      <c:layout>
        <c:manualLayout>
          <c:xMode val="edge"/>
          <c:yMode val="edge"/>
          <c:x val="0.17969345124345981"/>
          <c:y val="2.674389123196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18830126613816"/>
          <c:y val="0.18594649194525537"/>
          <c:w val="0.34759175574889556"/>
          <c:h val="0.697655710341735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A-4595-8E9A-725F69F320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A-4595-8E9A-725F69F320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3A-4595-8E9A-725F69F320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3A-4595-8E9A-725F69F320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3A-4595-8E9A-725F69F3206D}"/>
              </c:ext>
            </c:extLst>
          </c:dPt>
          <c:dLbls>
            <c:dLbl>
              <c:idx val="3"/>
              <c:layout>
                <c:manualLayout>
                  <c:x val="0.11582453794893922"/>
                  <c:y val="-1.0100987224289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3A-4595-8E9A-725F69F32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CONSEILLERS!$A$3:$A$7</c:f>
              <c:strCache>
                <c:ptCount val="5"/>
                <c:pt idx="0">
                  <c:v>ANALYSE</c:v>
                </c:pt>
                <c:pt idx="1">
                  <c:v>CONSEILS</c:v>
                </c:pt>
                <c:pt idx="2">
                  <c:v>FICHE d'ENTREPRISE</c:v>
                </c:pt>
                <c:pt idx="3">
                  <c:v>METROLOGIE</c:v>
                </c:pt>
                <c:pt idx="4">
                  <c:v>SENSIBILISATION</c:v>
                </c:pt>
              </c:strCache>
            </c:strRef>
          </c:cat>
          <c:val>
            <c:numRef>
              <c:f>CONSEILLERS!$D$3:$D$7</c:f>
              <c:numCache>
                <c:formatCode>0%</c:formatCode>
                <c:ptCount val="5"/>
                <c:pt idx="0">
                  <c:v>0.31630859375000003</c:v>
                </c:pt>
                <c:pt idx="1">
                  <c:v>0.17900390624999998</c:v>
                </c:pt>
                <c:pt idx="2">
                  <c:v>2.2851562499999999E-2</c:v>
                </c:pt>
                <c:pt idx="3">
                  <c:v>0.42299804687499998</c:v>
                </c:pt>
                <c:pt idx="4">
                  <c:v>3.3496093749999997E-2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3A-4595-8E9A-725F69F32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7143579309217"/>
          <c:y val="0.36698109575328225"/>
          <c:w val="0.2685795348887593"/>
          <c:h val="0.5413474015084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baseline="0" dirty="0">
                <a:effectLst/>
              </a:rPr>
              <a:t>Répartition </a:t>
            </a:r>
            <a:r>
              <a:rPr lang="fr-FR" sz="1600" b="1" dirty="0"/>
              <a:t>AMT en actions</a:t>
            </a:r>
          </a:p>
        </c:rich>
      </c:tx>
      <c:layout>
        <c:manualLayout>
          <c:xMode val="edge"/>
          <c:yMode val="edge"/>
          <c:x val="0.30716666666666664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6099419382945"/>
          <c:y val="0.43468960899306153"/>
          <c:w val="0.42952834126556932"/>
          <c:h val="0.4658413631159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000">
                <a:latin typeface="Arial" panose="020B0604020202020204" pitchFamily="34" charset="0"/>
                <a:cs typeface="Arial" panose="020B0604020202020204" pitchFamily="34" charset="0"/>
              </a:rPr>
              <a:t>Les grands</a:t>
            </a:r>
            <a:r>
              <a:rPr lang="fr-FR" sz="1000" baseline="0">
                <a:latin typeface="Arial" panose="020B0604020202020204" pitchFamily="34" charset="0"/>
                <a:cs typeface="Arial" panose="020B0604020202020204" pitchFamily="34" charset="0"/>
              </a:rPr>
              <a:t> secteurs d'activités suivis </a:t>
            </a:r>
          </a:p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FR" sz="1000" baseline="0">
                <a:latin typeface="Arial" panose="020B0604020202020204" pitchFamily="34" charset="0"/>
                <a:cs typeface="Arial" panose="020B0604020202020204" pitchFamily="34" charset="0"/>
              </a:rPr>
              <a:t>(en nombre de salariés)</a:t>
            </a:r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3193277571452369"/>
          <c:y val="4.744956708808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5-4D8E-801D-1531A44022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5-4D8E-801D-1531A44022C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5-4D8E-801D-1531A44022C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F5-4D8E-801D-1531A44022CB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F5-4D8E-801D-1531A44022C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F5-4D8E-801D-1531A44022C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F5-4D8E-801D-1531A44022C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F5-4D8E-801D-1531A44022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8F5-4D8E-801D-1531A44022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Feuil5!$A$2:$A$11</c:f>
              <c:strCache>
                <c:ptCount val="10"/>
                <c:pt idx="0">
                  <c:v>Fabrication/Production</c:v>
                </c:pt>
                <c:pt idx="1">
                  <c:v>Commerce</c:v>
                </c:pt>
                <c:pt idx="2">
                  <c:v>BTP</c:v>
                </c:pt>
                <c:pt idx="3">
                  <c:v>Transports</c:v>
                </c:pt>
                <c:pt idx="4">
                  <c:v>Transformation et conservation de la viande</c:v>
                </c:pt>
                <c:pt idx="5">
                  <c:v>Hypermarchés/Supermarchés</c:v>
                </c:pt>
                <c:pt idx="6">
                  <c:v>Construction</c:v>
                </c:pt>
                <c:pt idx="7">
                  <c:v>Restauration</c:v>
                </c:pt>
                <c:pt idx="8">
                  <c:v>Aide à domicile</c:v>
                </c:pt>
                <c:pt idx="9">
                  <c:v>Nettoyage des batiments</c:v>
                </c:pt>
              </c:strCache>
            </c:strRef>
          </c:cat>
          <c:val>
            <c:numRef>
              <c:f>Feuil5!$B$2:$B$11</c:f>
              <c:numCache>
                <c:formatCode>General</c:formatCode>
                <c:ptCount val="10"/>
                <c:pt idx="0" formatCode="#,##0">
                  <c:v>14240</c:v>
                </c:pt>
                <c:pt idx="1">
                  <c:v>7867</c:v>
                </c:pt>
                <c:pt idx="2">
                  <c:v>6059</c:v>
                </c:pt>
                <c:pt idx="3">
                  <c:v>3371</c:v>
                </c:pt>
                <c:pt idx="4">
                  <c:v>2491</c:v>
                </c:pt>
                <c:pt idx="5">
                  <c:v>2480</c:v>
                </c:pt>
                <c:pt idx="6">
                  <c:v>1526</c:v>
                </c:pt>
                <c:pt idx="7">
                  <c:v>1339</c:v>
                </c:pt>
                <c:pt idx="8">
                  <c:v>1262</c:v>
                </c:pt>
                <c:pt idx="9">
                  <c:v>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8F5-4D8E-801D-1531A44022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12091263"/>
        <c:axId val="812100415"/>
      </c:barChart>
      <c:catAx>
        <c:axId val="812091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12100415"/>
        <c:crosses val="autoZero"/>
        <c:auto val="1"/>
        <c:lblAlgn val="ctr"/>
        <c:lblOffset val="100"/>
        <c:noMultiLvlLbl val="0"/>
      </c:catAx>
      <c:valAx>
        <c:axId val="812100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209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Répartition</a:t>
            </a:r>
            <a:r>
              <a:rPr lang="en-US" dirty="0"/>
              <a:t> des actions </a:t>
            </a:r>
            <a:r>
              <a:rPr lang="en-US" dirty="0" err="1"/>
              <a:t>en</a:t>
            </a:r>
            <a:r>
              <a:rPr lang="en-US" dirty="0"/>
              <a:t> temps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393792579473449"/>
          <c:y val="0.31127032879618172"/>
          <c:w val="0.36851225010084759"/>
          <c:h val="0.679763456779211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4-46AF-B575-44146F8BEB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4-46AF-B575-44146F8BEB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4-46AF-B575-44146F8BEB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4-46AF-B575-44146F8BEB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4-46AF-B575-44146F8BEB9E}"/>
              </c:ext>
            </c:extLst>
          </c:dPt>
          <c:dLbls>
            <c:dLbl>
              <c:idx val="0"/>
              <c:layout>
                <c:manualLayout>
                  <c:x val="-5.8254035817838952E-2"/>
                  <c:y val="-0.17372115214630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4-46AF-B575-44146F8BE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ERGONOMES!$A$3:$A$5</c:f>
              <c:strCache>
                <c:ptCount val="3"/>
                <c:pt idx="0">
                  <c:v>ANALYSE</c:v>
                </c:pt>
                <c:pt idx="1">
                  <c:v>CONSEILS</c:v>
                </c:pt>
                <c:pt idx="2">
                  <c:v>SENSIBILISATION</c:v>
                </c:pt>
              </c:strCache>
            </c:strRef>
          </c:cat>
          <c:val>
            <c:numRef>
              <c:f>ERGONOMES!$D$3:$D$5</c:f>
              <c:numCache>
                <c:formatCode>0%</c:formatCode>
                <c:ptCount val="3"/>
                <c:pt idx="0">
                  <c:v>0.90319829424307041</c:v>
                </c:pt>
                <c:pt idx="1">
                  <c:v>7.8038379530916843E-2</c:v>
                </c:pt>
                <c:pt idx="2">
                  <c:v>1.8763326226012792E-2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4-46AF-B575-44146F8BE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Répartition</a:t>
            </a:r>
            <a:r>
              <a:rPr lang="en-US" dirty="0"/>
              <a:t> des </a:t>
            </a:r>
            <a:r>
              <a:rPr lang="en-US" dirty="0" err="1"/>
              <a:t>demandes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selon</a:t>
            </a:r>
            <a:r>
              <a:rPr lang="en-US" dirty="0"/>
              <a:t> la taille </a:t>
            </a:r>
            <a:r>
              <a:rPr lang="en-US" dirty="0" err="1"/>
              <a:t>d'entreprise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692038495188118E-2"/>
          <c:y val="0.19486111111111112"/>
          <c:w val="0.73015048118985126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65-49FD-B4AC-2971F105AA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65-49FD-B4AC-2971F105AA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65-49FD-B4AC-2971F105AAF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65-49FD-B4AC-2971F105AA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65-49FD-B4AC-2971F105AA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65-49FD-B4AC-2971F105AAF2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465-49FD-B4AC-2971F105A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ERGONOMES!$A$30:$G$30</c:f>
              <c:strCache>
                <c:ptCount val="7"/>
                <c:pt idx="0">
                  <c:v>&lt; 10</c:v>
                </c:pt>
                <c:pt idx="1">
                  <c:v>&lt; 49</c:v>
                </c:pt>
                <c:pt idx="2">
                  <c:v>&lt; 99</c:v>
                </c:pt>
                <c:pt idx="3">
                  <c:v>&lt; 149</c:v>
                </c:pt>
                <c:pt idx="4">
                  <c:v>&lt; 199</c:v>
                </c:pt>
                <c:pt idx="5">
                  <c:v>&lt; 249</c:v>
                </c:pt>
                <c:pt idx="6">
                  <c:v>250 et plus</c:v>
                </c:pt>
              </c:strCache>
            </c:strRef>
          </c:cat>
          <c:val>
            <c:numRef>
              <c:f>ERGONOMES!$A$31:$G$31</c:f>
              <c:numCache>
                <c:formatCode>0;[Red]0</c:formatCode>
                <c:ptCount val="7"/>
                <c:pt idx="0">
                  <c:v>25</c:v>
                </c:pt>
                <c:pt idx="1">
                  <c:v>43</c:v>
                </c:pt>
                <c:pt idx="2">
                  <c:v>21</c:v>
                </c:pt>
                <c:pt idx="3">
                  <c:v>17</c:v>
                </c:pt>
                <c:pt idx="4">
                  <c:v>8</c:v>
                </c:pt>
                <c:pt idx="5">
                  <c:v>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465-49FD-B4AC-2971F105A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6309232"/>
        <c:axId val="746329200"/>
      </c:barChart>
      <c:catAx>
        <c:axId val="74630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329200"/>
        <c:crosses val="autoZero"/>
        <c:auto val="1"/>
        <c:lblAlgn val="ctr"/>
        <c:lblOffset val="100"/>
        <c:noMultiLvlLbl val="0"/>
      </c:catAx>
      <c:valAx>
        <c:axId val="74632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3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fr-FR" sz="1000"/>
              <a:t>Répartition des 453 situations par taille d'entreprise</a:t>
            </a:r>
          </a:p>
        </c:rich>
      </c:tx>
      <c:layout>
        <c:manualLayout>
          <c:xMode val="edge"/>
          <c:yMode val="edge"/>
          <c:x val="0.1240423542526578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CFC-42BD-9444-09F9643EE3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CFC-42BD-9444-09F9643EE37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FCFC-42BD-9444-09F9643EE37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FCFC-42BD-9444-09F9643EE3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CFC-42BD-9444-09F9643EE374}"/>
              </c:ext>
            </c:extLst>
          </c:dPt>
          <c:dLbls>
            <c:dLbl>
              <c:idx val="5"/>
              <c:layout>
                <c:manualLayout>
                  <c:x val="-2.3873468361921249E-3"/>
                  <c:y val="-3.5273368606701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FC-42BD-9444-09F9643EE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MAINTIEN!$C$111:$H$111</c:f>
              <c:strCache>
                <c:ptCount val="6"/>
                <c:pt idx="0">
                  <c:v>&lt; 10</c:v>
                </c:pt>
                <c:pt idx="1">
                  <c:v>10 à 19</c:v>
                </c:pt>
                <c:pt idx="2">
                  <c:v>20 à 49</c:v>
                </c:pt>
                <c:pt idx="3">
                  <c:v>50 à 99 </c:v>
                </c:pt>
                <c:pt idx="4">
                  <c:v>100 à 499 </c:v>
                </c:pt>
                <c:pt idx="5">
                  <c:v>&gt; 500</c:v>
                </c:pt>
              </c:strCache>
            </c:strRef>
          </c:cat>
          <c:val>
            <c:numRef>
              <c:f>MAINTIEN!$C$113:$H$113</c:f>
              <c:numCache>
                <c:formatCode>0%</c:formatCode>
                <c:ptCount val="6"/>
                <c:pt idx="0">
                  <c:v>0.13465783664459161</c:v>
                </c:pt>
                <c:pt idx="1">
                  <c:v>9.2715231788079472E-2</c:v>
                </c:pt>
                <c:pt idx="2">
                  <c:v>0.16335540838852097</c:v>
                </c:pt>
                <c:pt idx="3">
                  <c:v>0.13907284768211919</c:v>
                </c:pt>
                <c:pt idx="4">
                  <c:v>0.4216335540838852</c:v>
                </c:pt>
                <c:pt idx="5">
                  <c:v>4.856512141280353E-2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C-42BD-9444-09F9643EE3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816512"/>
        <c:axId val="116835840"/>
      </c:barChart>
      <c:catAx>
        <c:axId val="116816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16835840"/>
        <c:crossesAt val="0"/>
        <c:auto val="1"/>
        <c:lblAlgn val="ctr"/>
        <c:lblOffset val="100"/>
        <c:noMultiLvlLbl val="0"/>
      </c:catAx>
      <c:valAx>
        <c:axId val="1168358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1681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36482939632549E-2"/>
          <c:y val="2.5428331875182269E-2"/>
          <c:w val="0.90286351706036749"/>
          <c:h val="0.739961358996792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DF-4F3F-8AA1-7E987568D66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DF-4F3F-8AA1-7E987568D6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DF-4F3F-8AA1-7E987568D66B}"/>
              </c:ext>
            </c:extLst>
          </c:dPt>
          <c:dPt>
            <c:idx val="3"/>
            <c:invertIfNegative val="0"/>
            <c:bubble3D val="0"/>
            <c:spPr>
              <a:solidFill>
                <a:srgbClr val="803E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DF-4F3F-8AA1-7E987568D6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FORMATION!$A$3:$A$6</c:f>
              <c:strCache>
                <c:ptCount val="4"/>
                <c:pt idx="0">
                  <c:v>Formation Initiale SST</c:v>
                </c:pt>
                <c:pt idx="1">
                  <c:v>Maintien et Actualisation des Compétences SST</c:v>
                </c:pt>
                <c:pt idx="2">
                  <c:v>Formation Initiale PRAP</c:v>
                </c:pt>
                <c:pt idx="3">
                  <c:v>Sensibilisation</c:v>
                </c:pt>
              </c:strCache>
            </c:strRef>
          </c:cat>
          <c:val>
            <c:numRef>
              <c:f>FORMATION!$B$3:$B$6</c:f>
              <c:numCache>
                <c:formatCode>General</c:formatCode>
                <c:ptCount val="4"/>
                <c:pt idx="0">
                  <c:v>25</c:v>
                </c:pt>
                <c:pt idx="1">
                  <c:v>71</c:v>
                </c:pt>
                <c:pt idx="2">
                  <c:v>4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F-4F3F-8AA1-7E987568D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6260560"/>
        <c:axId val="746271376"/>
      </c:barChart>
      <c:catAx>
        <c:axId val="74626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271376"/>
        <c:crosses val="autoZero"/>
        <c:auto val="1"/>
        <c:lblAlgn val="ctr"/>
        <c:lblOffset val="100"/>
        <c:noMultiLvlLbl val="0"/>
      </c:catAx>
      <c:valAx>
        <c:axId val="74627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26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Taux</a:t>
            </a:r>
            <a:r>
              <a:rPr lang="fr-FR" baseline="0" dirty="0"/>
              <a:t> satisfaction formation SST</a:t>
            </a:r>
            <a:endParaRPr lang="fr-FR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532-4A1D-91B8-5EFCDF86D09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8532-4A1D-91B8-5EFCDF86D09B}"/>
              </c:ext>
            </c:extLst>
          </c:dPt>
          <c:dLbls>
            <c:dLbl>
              <c:idx val="0"/>
              <c:layout>
                <c:manualLayout>
                  <c:x val="0"/>
                  <c:y val="3.136201270038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2-4A1D-91B8-5EFCDF86D09B}"/>
                </c:ext>
              </c:extLst>
            </c:dLbl>
            <c:dLbl>
              <c:idx val="2"/>
              <c:layout>
                <c:manualLayout>
                  <c:x val="-6.6118006435636201E-2"/>
                  <c:y val="-3.9273624904288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2-4A1D-91B8-5EFCDF86D09B}"/>
                </c:ext>
              </c:extLst>
            </c:dLbl>
            <c:dLbl>
              <c:idx val="3"/>
              <c:layout>
                <c:manualLayout>
                  <c:x val="3.7664783427495299E-3"/>
                  <c:y val="-6.966618287372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2-4A1D-91B8-5EFCDF86D09B}"/>
                </c:ext>
              </c:extLst>
            </c:dLbl>
            <c:dLbl>
              <c:idx val="4"/>
              <c:layout>
                <c:manualLayout>
                  <c:x val="7.2489286296839997E-2"/>
                  <c:y val="-4.507914014376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2-4A1D-91B8-5EFCDF86D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FORMATION!$E$47:$H$47</c:f>
              <c:strCache>
                <c:ptCount val="4"/>
                <c:pt idx="0">
                  <c:v>TRES 
SATISFAIT</c:v>
                </c:pt>
                <c:pt idx="1">
                  <c:v>SATISFAIT</c:v>
                </c:pt>
                <c:pt idx="2">
                  <c:v>PEU 
SATISFAIT</c:v>
                </c:pt>
                <c:pt idx="3">
                  <c:v>PAS du TOUT 
SATISFAIT</c:v>
                </c:pt>
              </c:strCache>
            </c:strRef>
          </c:cat>
          <c:val>
            <c:numRef>
              <c:f>FORMATION!$E$48:$H$48</c:f>
              <c:numCache>
                <c:formatCode>0.00%</c:formatCode>
                <c:ptCount val="4"/>
                <c:pt idx="0">
                  <c:v>0.89918566775244302</c:v>
                </c:pt>
                <c:pt idx="1">
                  <c:v>9.9185667752443002E-2</c:v>
                </c:pt>
                <c:pt idx="2">
                  <c:v>9.7719869706840395E-4</c:v>
                </c:pt>
                <c:pt idx="3">
                  <c:v>6.5146579804560263E-4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2-4A1D-91B8-5EFCDF86D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2452320"/>
        <c:axId val="742453984"/>
      </c:barChart>
      <c:catAx>
        <c:axId val="7424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42453984"/>
        <c:crosses val="autoZero"/>
        <c:auto val="1"/>
        <c:lblAlgn val="ctr"/>
        <c:lblOffset val="100"/>
        <c:noMultiLvlLbl val="0"/>
      </c:catAx>
      <c:valAx>
        <c:axId val="7424539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4245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Répartition femmes/hommes au 31/12/22</a:t>
            </a:r>
          </a:p>
        </c:rich>
      </c:tx>
      <c:layout>
        <c:manualLayout>
          <c:xMode val="edge"/>
          <c:yMode val="edge"/>
          <c:x val="0.12714279292707698"/>
          <c:y val="7.01369160963670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'Répartition hommes femmes'!$H$2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hommes femmes'!$G$3:$G$4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'Répartition hommes femmes'!$H$3:$H$4</c:f>
            </c:numRef>
          </c:val>
          <c:extLst>
            <c:ext xmlns:c16="http://schemas.microsoft.com/office/drawing/2014/chart" uri="{C3380CC4-5D6E-409C-BE32-E72D297353CC}">
              <c16:uniqueId val="{00000000-64F9-4EE1-8371-8D41405F10CA}"/>
            </c:ext>
          </c:extLst>
        </c:ser>
        <c:ser>
          <c:idx val="1"/>
          <c:order val="1"/>
          <c:tx>
            <c:strRef>
              <c:f>'Répartition hommes femmes'!$I$2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hommes femmes'!$G$3:$G$4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'Répartition hommes femmes'!$I$3:$I$4</c:f>
            </c:numRef>
          </c:val>
          <c:extLst>
            <c:ext xmlns:c16="http://schemas.microsoft.com/office/drawing/2014/chart" uri="{C3380CC4-5D6E-409C-BE32-E72D297353CC}">
              <c16:uniqueId val="{00000001-64F9-4EE1-8371-8D41405F10CA}"/>
            </c:ext>
          </c:extLst>
        </c:ser>
        <c:ser>
          <c:idx val="2"/>
          <c:order val="2"/>
          <c:tx>
            <c:strRef>
              <c:f>'Répartition hommes femmes'!$J$2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hommes femmes'!$G$3:$G$4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'Répartition hommes femmes'!$J$3:$J$4</c:f>
            </c:numRef>
          </c:val>
          <c:extLst>
            <c:ext xmlns:c16="http://schemas.microsoft.com/office/drawing/2014/chart" uri="{C3380CC4-5D6E-409C-BE32-E72D297353CC}">
              <c16:uniqueId val="{00000002-64F9-4EE1-8371-8D41405F10CA}"/>
            </c:ext>
          </c:extLst>
        </c:ser>
        <c:ser>
          <c:idx val="3"/>
          <c:order val="3"/>
          <c:tx>
            <c:strRef>
              <c:f>'Répartition hommes femmes'!$K$2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4F9-4EE1-8371-8D41405F1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4F9-4EE1-8371-8D41405F10CA}"/>
              </c:ext>
            </c:extLst>
          </c:dPt>
          <c:dLbls>
            <c:dLbl>
              <c:idx val="0"/>
              <c:layout>
                <c:manualLayout>
                  <c:x val="-7.9244833456374189E-2"/>
                  <c:y val="7.18798460743208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F9-4EE1-8371-8D41405F1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hommes femmes'!$G$3:$G$4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'Répartition hommes femmes'!$K$3:$K$4</c:f>
              <c:numCache>
                <c:formatCode>General</c:formatCode>
                <c:ptCount val="2"/>
                <c:pt idx="0">
                  <c:v>14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F9-4EE1-8371-8D41405F10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sz="1000"/>
              <a:t>Répartition par tranche d'âge au 31/12/22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'[workforce-composition (5).csv]Feuil1'!$B$1</c:f>
              <c:strCache>
                <c:ptCount val="1"/>
                <c:pt idx="0">
                  <c:v>Hommes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'[workforce-composition (5).csv]Feuil1'!$A$2:$A$10</c:f>
              <c:strCache>
                <c:ptCount val="9"/>
                <c:pt idx="0">
                  <c:v>20-24 ans</c:v>
                </c:pt>
                <c:pt idx="1">
                  <c:v>25-29 ans</c:v>
                </c:pt>
                <c:pt idx="2">
                  <c:v>30-34 ans</c:v>
                </c:pt>
                <c:pt idx="3">
                  <c:v>35-39 ans</c:v>
                </c:pt>
                <c:pt idx="4">
                  <c:v>40-44 ans</c:v>
                </c:pt>
                <c:pt idx="5">
                  <c:v>45-49 ans</c:v>
                </c:pt>
                <c:pt idx="6">
                  <c:v>50-54 ans</c:v>
                </c:pt>
                <c:pt idx="7">
                  <c:v>55-59 ans</c:v>
                </c:pt>
                <c:pt idx="8">
                  <c:v>60 ans et plus</c:v>
                </c:pt>
              </c:strCache>
            </c:strRef>
          </c:cat>
          <c:val>
            <c:numRef>
              <c:f>'[workforce-composition (5).csv]Feuil1'!$B$2:$B$10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3-4EE8-BEE5-642C3C19DFFD}"/>
            </c:ext>
          </c:extLst>
        </c:ser>
        <c:ser>
          <c:idx val="1"/>
          <c:order val="1"/>
          <c:tx>
            <c:strRef>
              <c:f>'[workforce-composition (5).csv]Feuil1'!$C$1</c:f>
              <c:strCache>
                <c:ptCount val="1"/>
                <c:pt idx="0">
                  <c:v>Femmes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'[workforce-composition (5).csv]Feuil1'!$A$2:$A$10</c:f>
              <c:strCache>
                <c:ptCount val="9"/>
                <c:pt idx="0">
                  <c:v>20-24 ans</c:v>
                </c:pt>
                <c:pt idx="1">
                  <c:v>25-29 ans</c:v>
                </c:pt>
                <c:pt idx="2">
                  <c:v>30-34 ans</c:v>
                </c:pt>
                <c:pt idx="3">
                  <c:v>35-39 ans</c:v>
                </c:pt>
                <c:pt idx="4">
                  <c:v>40-44 ans</c:v>
                </c:pt>
                <c:pt idx="5">
                  <c:v>45-49 ans</c:v>
                </c:pt>
                <c:pt idx="6">
                  <c:v>50-54 ans</c:v>
                </c:pt>
                <c:pt idx="7">
                  <c:v>55-59 ans</c:v>
                </c:pt>
                <c:pt idx="8">
                  <c:v>60 ans et plus</c:v>
                </c:pt>
              </c:strCache>
            </c:strRef>
          </c:cat>
          <c:val>
            <c:numRef>
              <c:f>'[workforce-composition (5).csv]Feuil1'!$C$2:$C$10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14</c:v>
                </c:pt>
                <c:pt idx="3">
                  <c:v>9</c:v>
                </c:pt>
                <c:pt idx="4">
                  <c:v>5</c:v>
                </c:pt>
                <c:pt idx="5">
                  <c:v>13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3-4EE8-BEE5-642C3C19DF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98539791"/>
        <c:axId val="1098540207"/>
      </c:barChart>
      <c:catAx>
        <c:axId val="109853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8540207"/>
        <c:crosses val="autoZero"/>
        <c:auto val="1"/>
        <c:lblAlgn val="ctr"/>
        <c:lblOffset val="100"/>
        <c:noMultiLvlLbl val="0"/>
      </c:catAx>
      <c:valAx>
        <c:axId val="109854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853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Visites médecins du travail</a:t>
            </a:r>
          </a:p>
        </c:rich>
      </c:tx>
      <c:layout>
        <c:manualLayout>
          <c:xMode val="edge"/>
          <c:yMode val="edge"/>
          <c:x val="0.49914909876612235"/>
          <c:y val="4.14041175905918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900676654375933E-2"/>
          <c:y val="0.12083322615475885"/>
          <c:w val="0.92178843336065386"/>
          <c:h val="0.83713116814384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'Visites MT depuis 2010'!$A$2</c:f>
              <c:strCache>
                <c:ptCount val="1"/>
                <c:pt idx="0">
                  <c:v>Nombre de visites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'Visites MT depuis 2010'!$B$1:$N$1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'Visites MT depuis 2010'!$B$2:$N$2</c:f>
              <c:numCache>
                <c:formatCode>#,##0</c:formatCode>
                <c:ptCount val="13"/>
                <c:pt idx="0">
                  <c:v>37950</c:v>
                </c:pt>
                <c:pt idx="1">
                  <c:v>36806</c:v>
                </c:pt>
                <c:pt idx="2">
                  <c:v>35867</c:v>
                </c:pt>
                <c:pt idx="3">
                  <c:v>31871</c:v>
                </c:pt>
                <c:pt idx="4">
                  <c:v>30327</c:v>
                </c:pt>
                <c:pt idx="5">
                  <c:v>28702</c:v>
                </c:pt>
                <c:pt idx="6">
                  <c:v>29456</c:v>
                </c:pt>
                <c:pt idx="7">
                  <c:v>23602</c:v>
                </c:pt>
                <c:pt idx="8">
                  <c:v>16684</c:v>
                </c:pt>
                <c:pt idx="9">
                  <c:v>10562</c:v>
                </c:pt>
                <c:pt idx="10">
                  <c:v>9281</c:v>
                </c:pt>
                <c:pt idx="11" formatCode="General">
                  <c:v>14134</c:v>
                </c:pt>
                <c:pt idx="12" formatCode="General">
                  <c:v>10403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7-4E86-B903-0E53FCD922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704576"/>
        <c:axId val="117719808"/>
      </c:barChart>
      <c:catAx>
        <c:axId val="11770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117719808"/>
        <c:crosses val="autoZero"/>
        <c:auto val="1"/>
        <c:lblAlgn val="ctr"/>
        <c:lblOffset val="100"/>
        <c:noMultiLvlLbl val="0"/>
      </c:catAx>
      <c:valAx>
        <c:axId val="117719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11770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71657981785494E-2"/>
          <c:y val="5.1202524992908539E-2"/>
          <c:w val="0.90999089772385799"/>
          <c:h val="0.79363683356443582"/>
        </c:manualLayout>
      </c:layout>
      <c:lineChart>
        <c:grouping val="standard"/>
        <c:varyColors val="0"/>
        <c:ser>
          <c:idx val="0"/>
          <c:order val="0"/>
          <c:tx>
            <c:strRef>
              <c:f>'Par type de visites depuis 2010'!$A$3</c:f>
              <c:strCache>
                <c:ptCount val="1"/>
                <c:pt idx="0">
                  <c:v>Embauche</c:v>
                </c:pt>
              </c:strCache>
            </c:strRef>
          </c:tx>
          <c:cat>
            <c:numRef>
              <c:f>'Par type de visites depuis 2010'!$B$2:$N$2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'Par type de visites depuis 2010'!$B$3:$N$3</c:f>
              <c:numCache>
                <c:formatCode>#,##0</c:formatCode>
                <c:ptCount val="13"/>
                <c:pt idx="0">
                  <c:v>11694</c:v>
                </c:pt>
                <c:pt idx="1">
                  <c:v>12580</c:v>
                </c:pt>
                <c:pt idx="2">
                  <c:v>12077</c:v>
                </c:pt>
                <c:pt idx="3">
                  <c:v>11466</c:v>
                </c:pt>
                <c:pt idx="4">
                  <c:v>11897</c:v>
                </c:pt>
                <c:pt idx="5">
                  <c:v>12515</c:v>
                </c:pt>
                <c:pt idx="6">
                  <c:v>13760</c:v>
                </c:pt>
                <c:pt idx="7">
                  <c:v>8211</c:v>
                </c:pt>
                <c:pt idx="8">
                  <c:v>3388</c:v>
                </c:pt>
                <c:pt idx="9">
                  <c:v>987</c:v>
                </c:pt>
                <c:pt idx="10">
                  <c:v>1357</c:v>
                </c:pt>
                <c:pt idx="11">
                  <c:v>3221</c:v>
                </c:pt>
                <c:pt idx="12" formatCode="General">
                  <c:v>2132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6E-4457-A954-3503932C3E6A}"/>
            </c:ext>
          </c:extLst>
        </c:ser>
        <c:ser>
          <c:idx val="1"/>
          <c:order val="1"/>
          <c:tx>
            <c:strRef>
              <c:f>'Par type de visites depuis 2010'!$A$4</c:f>
              <c:strCache>
                <c:ptCount val="1"/>
                <c:pt idx="0">
                  <c:v>Pré-reprise</c:v>
                </c:pt>
              </c:strCache>
            </c:strRef>
          </c:tx>
          <c:cat>
            <c:numRef>
              <c:f>'Par type de visites depuis 2010'!$B$2:$N$2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'Par type de visites depuis 2010'!$B$4:$N$4</c:f>
              <c:numCache>
                <c:formatCode>#,##0</c:formatCode>
                <c:ptCount val="13"/>
                <c:pt idx="0">
                  <c:v>1266</c:v>
                </c:pt>
                <c:pt idx="1">
                  <c:v>1346</c:v>
                </c:pt>
                <c:pt idx="2" formatCode="General">
                  <c:v>1394</c:v>
                </c:pt>
                <c:pt idx="3" formatCode="General">
                  <c:v>1296</c:v>
                </c:pt>
                <c:pt idx="4" formatCode="General">
                  <c:v>1373</c:v>
                </c:pt>
                <c:pt idx="5" formatCode="General">
                  <c:v>1401</c:v>
                </c:pt>
                <c:pt idx="6" formatCode="General">
                  <c:v>1854</c:v>
                </c:pt>
                <c:pt idx="7" formatCode="General">
                  <c:v>2299</c:v>
                </c:pt>
                <c:pt idx="8" formatCode="General">
                  <c:v>2452</c:v>
                </c:pt>
                <c:pt idx="9" formatCode="General">
                  <c:v>2197</c:v>
                </c:pt>
                <c:pt idx="10" formatCode="General">
                  <c:v>1857</c:v>
                </c:pt>
                <c:pt idx="11" formatCode="General">
                  <c:v>2288</c:v>
                </c:pt>
                <c:pt idx="12" formatCode="General">
                  <c:v>1641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6E-4457-A954-3503932C3E6A}"/>
            </c:ext>
          </c:extLst>
        </c:ser>
        <c:ser>
          <c:idx val="2"/>
          <c:order val="2"/>
          <c:tx>
            <c:strRef>
              <c:f>'Par type de visites depuis 2010'!$A$5</c:f>
              <c:strCache>
                <c:ptCount val="1"/>
                <c:pt idx="0">
                  <c:v>Reprise</c:v>
                </c:pt>
              </c:strCache>
            </c:strRef>
          </c:tx>
          <c:cat>
            <c:numRef>
              <c:f>'Par type de visites depuis 2010'!$B$2:$N$2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'Par type de visites depuis 2010'!$B$5:$N$5</c:f>
              <c:numCache>
                <c:formatCode>#,##0</c:formatCode>
                <c:ptCount val="13"/>
                <c:pt idx="0">
                  <c:v>6159</c:v>
                </c:pt>
                <c:pt idx="1">
                  <c:v>6777</c:v>
                </c:pt>
                <c:pt idx="2">
                  <c:v>6004</c:v>
                </c:pt>
                <c:pt idx="3">
                  <c:v>5037</c:v>
                </c:pt>
                <c:pt idx="4">
                  <c:v>5054</c:v>
                </c:pt>
                <c:pt idx="5">
                  <c:v>5101</c:v>
                </c:pt>
                <c:pt idx="6">
                  <c:v>5327</c:v>
                </c:pt>
                <c:pt idx="7">
                  <c:v>5345</c:v>
                </c:pt>
                <c:pt idx="8">
                  <c:v>5005</c:v>
                </c:pt>
                <c:pt idx="9">
                  <c:v>4384</c:v>
                </c:pt>
                <c:pt idx="10">
                  <c:v>4051</c:v>
                </c:pt>
                <c:pt idx="11">
                  <c:v>4833</c:v>
                </c:pt>
                <c:pt idx="12" formatCode="General">
                  <c:v>3763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86E-4457-A954-3503932C3E6A}"/>
            </c:ext>
          </c:extLst>
        </c:ser>
        <c:ser>
          <c:idx val="3"/>
          <c:order val="3"/>
          <c:tx>
            <c:strRef>
              <c:f>'Par type de visites depuis 2010'!$A$6</c:f>
              <c:strCache>
                <c:ptCount val="1"/>
                <c:pt idx="0">
                  <c:v>Périodique</c:v>
                </c:pt>
              </c:strCache>
            </c:strRef>
          </c:tx>
          <c:cat>
            <c:numRef>
              <c:f>'Par type de visites depuis 2010'!$B$2:$N$2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'Par type de visites depuis 2010'!$B$6:$N$6</c:f>
              <c:numCache>
                <c:formatCode>#,##0</c:formatCode>
                <c:ptCount val="13"/>
                <c:pt idx="0">
                  <c:v>15349</c:v>
                </c:pt>
                <c:pt idx="1">
                  <c:v>13007</c:v>
                </c:pt>
                <c:pt idx="2">
                  <c:v>13079</c:v>
                </c:pt>
                <c:pt idx="3">
                  <c:v>10779</c:v>
                </c:pt>
                <c:pt idx="4">
                  <c:v>8341</c:v>
                </c:pt>
                <c:pt idx="5">
                  <c:v>5746</c:v>
                </c:pt>
                <c:pt idx="6">
                  <c:v>4378</c:v>
                </c:pt>
                <c:pt idx="7">
                  <c:v>3929</c:v>
                </c:pt>
                <c:pt idx="8">
                  <c:v>2206</c:v>
                </c:pt>
                <c:pt idx="9">
                  <c:v>548</c:v>
                </c:pt>
                <c:pt idx="10">
                  <c:v>540</c:v>
                </c:pt>
                <c:pt idx="11">
                  <c:v>2035</c:v>
                </c:pt>
                <c:pt idx="12" formatCode="General">
                  <c:v>1468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86E-4457-A954-3503932C3E6A}"/>
            </c:ext>
          </c:extLst>
        </c:ser>
        <c:ser>
          <c:idx val="4"/>
          <c:order val="4"/>
          <c:tx>
            <c:strRef>
              <c:f>'Par type de visites depuis 2010'!$A$7</c:f>
              <c:strCache>
                <c:ptCount val="1"/>
                <c:pt idx="0">
                  <c:v>Occasionnelle</c:v>
                </c:pt>
              </c:strCache>
            </c:strRef>
          </c:tx>
          <c:cat>
            <c:numRef>
              <c:f>'Par type de visites depuis 2010'!$B$2:$N$2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'Par type de visites depuis 2010'!$B$7:$N$7</c:f>
              <c:numCache>
                <c:formatCode>General</c:formatCode>
                <c:ptCount val="13"/>
                <c:pt idx="0">
                  <c:v>3482</c:v>
                </c:pt>
                <c:pt idx="1">
                  <c:v>3096</c:v>
                </c:pt>
                <c:pt idx="2">
                  <c:v>3313</c:v>
                </c:pt>
                <c:pt idx="3" formatCode="#,##0">
                  <c:v>3293</c:v>
                </c:pt>
                <c:pt idx="4" formatCode="#,##0">
                  <c:v>3662</c:v>
                </c:pt>
                <c:pt idx="5" formatCode="#,##0">
                  <c:v>3939</c:v>
                </c:pt>
                <c:pt idx="6" formatCode="#,##0">
                  <c:v>4137</c:v>
                </c:pt>
                <c:pt idx="7" formatCode="#,##0">
                  <c:v>3818</c:v>
                </c:pt>
                <c:pt idx="8" formatCode="#,##0">
                  <c:v>3633</c:v>
                </c:pt>
                <c:pt idx="9" formatCode="#,##0">
                  <c:v>2446</c:v>
                </c:pt>
                <c:pt idx="10" formatCode="#,##0">
                  <c:v>1476</c:v>
                </c:pt>
                <c:pt idx="11" formatCode="#,##0">
                  <c:v>1937</c:v>
                </c:pt>
                <c:pt idx="12">
                  <c:v>1399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86E-4457-A954-3503932C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9589632"/>
        <c:axId val="129591168"/>
      </c:lineChart>
      <c:catAx>
        <c:axId val="1295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29591168"/>
        <c:crosses val="autoZero"/>
        <c:auto val="1"/>
        <c:lblAlgn val="ctr"/>
        <c:lblOffset val="100"/>
        <c:noMultiLvlLbl val="0"/>
      </c:catAx>
      <c:valAx>
        <c:axId val="129591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295896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Evolution des inaptitudes totales depuis 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924663713910761E-2"/>
          <c:y val="9.040555666175E-2"/>
          <c:w val="0.95540086861357676"/>
          <c:h val="0.79282178539997339"/>
        </c:manualLayout>
      </c:layout>
      <c:lineChart>
        <c:grouping val="standard"/>
        <c:varyColors val="0"/>
        <c:ser>
          <c:idx val="0"/>
          <c:order val="0"/>
          <c:tx>
            <c:strRef>
              <c:f>'DECISION VISITE'!$K$3</c:f>
              <c:strCache>
                <c:ptCount val="1"/>
                <c:pt idx="0">
                  <c:v>Nombre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'DECISION VISITE'!$L$2:$X$2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'DECISION VISITE'!$L$3:$X$3</c:f>
              <c:numCache>
                <c:formatCode>General</c:formatCode>
                <c:ptCount val="13"/>
                <c:pt idx="0">
                  <c:v>376</c:v>
                </c:pt>
                <c:pt idx="1">
                  <c:v>442</c:v>
                </c:pt>
                <c:pt idx="2">
                  <c:v>345</c:v>
                </c:pt>
                <c:pt idx="3">
                  <c:v>374</c:v>
                </c:pt>
                <c:pt idx="4">
                  <c:v>433</c:v>
                </c:pt>
                <c:pt idx="5">
                  <c:v>426</c:v>
                </c:pt>
                <c:pt idx="6">
                  <c:v>525</c:v>
                </c:pt>
                <c:pt idx="7">
                  <c:v>540</c:v>
                </c:pt>
                <c:pt idx="8">
                  <c:v>578</c:v>
                </c:pt>
                <c:pt idx="9">
                  <c:v>626</c:v>
                </c:pt>
                <c:pt idx="10">
                  <c:v>447</c:v>
                </c:pt>
                <c:pt idx="11">
                  <c:v>550</c:v>
                </c:pt>
                <c:pt idx="12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79-4BD4-9860-E891BF4969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9250400"/>
        <c:axId val="1469253312"/>
      </c:lineChart>
      <c:catAx>
        <c:axId val="14692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9253312"/>
        <c:crosses val="autoZero"/>
        <c:auto val="1"/>
        <c:lblAlgn val="ctr"/>
        <c:lblOffset val="100"/>
        <c:noMultiLvlLbl val="0"/>
      </c:catAx>
      <c:valAx>
        <c:axId val="1469253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92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Démographie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Médecins du travail</a:t>
            </a:r>
          </a:p>
          <a:p>
            <a:pPr>
              <a:defRPr/>
            </a:pPr>
            <a:r>
              <a:rPr lang="en-US" sz="1200" baseline="0"/>
              <a:t>(en personne physique)</a:t>
            </a:r>
            <a:endParaRPr lang="en-US" sz="1200"/>
          </a:p>
        </c:rich>
      </c:tx>
      <c:layout>
        <c:manualLayout>
          <c:xMode val="edge"/>
          <c:yMode val="edge"/>
          <c:x val="0.10766976855165832"/>
          <c:y val="2.6864839569472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7562516223933544E-2"/>
          <c:y val="2.615019196980543E-2"/>
          <c:w val="0.89549767817484349"/>
          <c:h val="0.84277304179952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'EVOLUTION EFFEC 2004 à  2022'!$A$3</c:f>
              <c:strCache>
                <c:ptCount val="1"/>
                <c:pt idx="0">
                  <c:v>SATM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'EVOLUTION EFFEC 2004 à  2022'!$B$2:$T$2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'EVOLUTION EFFEC 2004 à  2022'!$B$3:$T$3</c:f>
              <c:numCache>
                <c:formatCode>General</c:formatCode>
                <c:ptCount val="19"/>
                <c:pt idx="0">
                  <c:v>34</c:v>
                </c:pt>
                <c:pt idx="1">
                  <c:v>31</c:v>
                </c:pt>
                <c:pt idx="2">
                  <c:v>29</c:v>
                </c:pt>
                <c:pt idx="3">
                  <c:v>27</c:v>
                </c:pt>
                <c:pt idx="4">
                  <c:v>23</c:v>
                </c:pt>
                <c:pt idx="5">
                  <c:v>22</c:v>
                </c:pt>
                <c:pt idx="6">
                  <c:v>24</c:v>
                </c:pt>
                <c:pt idx="7">
                  <c:v>23</c:v>
                </c:pt>
                <c:pt idx="8">
                  <c:v>20</c:v>
                </c:pt>
                <c:pt idx="9">
                  <c:v>18</c:v>
                </c:pt>
                <c:pt idx="10">
                  <c:v>16</c:v>
                </c:pt>
                <c:pt idx="11">
                  <c:v>15</c:v>
                </c:pt>
                <c:pt idx="12">
                  <c:v>15</c:v>
                </c:pt>
                <c:pt idx="13">
                  <c:v>12</c:v>
                </c:pt>
                <c:pt idx="14">
                  <c:v>9</c:v>
                </c:pt>
                <c:pt idx="15">
                  <c:v>7</c:v>
                </c:pt>
                <c:pt idx="16">
                  <c:v>7</c:v>
                </c:pt>
                <c:pt idx="17">
                  <c:v>11</c:v>
                </c:pt>
                <c:pt idx="1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6-468A-A0C0-B6FF236844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83724895"/>
        <c:axId val="583744863"/>
      </c:barChart>
      <c:lineChart>
        <c:grouping val="standard"/>
        <c:varyColors val="0"/>
        <c:ser>
          <c:idx val="1"/>
          <c:order val="1"/>
          <c:tx>
            <c:strRef>
              <c:f>'EVOLUTION EFFEC 2004 à  2022'!$A$4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4945054945054949E-3"/>
                  <c:y val="-1.92837465564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6-468A-A0C0-B6FF23684452}"/>
                </c:ext>
              </c:extLst>
            </c:dLbl>
            <c:dLbl>
              <c:idx val="7"/>
              <c:layout>
                <c:manualLayout>
                  <c:x val="-4.7619047619047686E-2"/>
                  <c:y val="2.7548209366391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E6-468A-A0C0-B6FF23684452}"/>
                </c:ext>
              </c:extLst>
            </c:dLbl>
            <c:dLbl>
              <c:idx val="8"/>
              <c:layout>
                <c:manualLayout>
                  <c:x val="-1.8315018315018316E-2"/>
                  <c:y val="-3.305785123966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6-468A-A0C0-B6FF23684452}"/>
                </c:ext>
              </c:extLst>
            </c:dLbl>
            <c:dLbl>
              <c:idx val="9"/>
              <c:layout>
                <c:manualLayout>
                  <c:x val="-4.7619047619047616E-2"/>
                  <c:y val="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E6-468A-A0C0-B6FF23684452}"/>
                </c:ext>
              </c:extLst>
            </c:dLbl>
            <c:dLbl>
              <c:idx val="10"/>
              <c:layout>
                <c:manualLayout>
                  <c:x val="-1.0989010989011056E-2"/>
                  <c:y val="-3.581267217630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6-468A-A0C0-B6FF23684452}"/>
                </c:ext>
              </c:extLst>
            </c:dLbl>
            <c:dLbl>
              <c:idx val="11"/>
              <c:layout>
                <c:manualLayout>
                  <c:x val="-4.3956043956043959E-2"/>
                  <c:y val="4.132231404958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E6-468A-A0C0-B6FF23684452}"/>
                </c:ext>
              </c:extLst>
            </c:dLbl>
            <c:dLbl>
              <c:idx val="12"/>
              <c:layout>
                <c:manualLayout>
                  <c:x val="-1.6483516483516619E-2"/>
                  <c:y val="-4.132231404958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E6-468A-A0C0-B6FF23684452}"/>
                </c:ext>
              </c:extLst>
            </c:dLbl>
            <c:dLbl>
              <c:idx val="13"/>
              <c:layout>
                <c:manualLayout>
                  <c:x val="-4.5787545787545784E-2"/>
                  <c:y val="3.030303030303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E6-468A-A0C0-B6FF23684452}"/>
                </c:ext>
              </c:extLst>
            </c:dLbl>
            <c:dLbl>
              <c:idx val="14"/>
              <c:layout>
                <c:manualLayout>
                  <c:x val="-9.1575091575091579E-3"/>
                  <c:y val="-3.581267217630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E6-468A-A0C0-B6FF23684452}"/>
                </c:ext>
              </c:extLst>
            </c:dLbl>
            <c:dLbl>
              <c:idx val="15"/>
              <c:layout>
                <c:manualLayout>
                  <c:x val="-4.0293040293040427E-2"/>
                  <c:y val="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E6-468A-A0C0-B6FF23684452}"/>
                </c:ext>
              </c:extLst>
            </c:dLbl>
            <c:dLbl>
              <c:idx val="16"/>
              <c:layout>
                <c:manualLayout>
                  <c:x val="0"/>
                  <c:y val="-4.683195592286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E6-468A-A0C0-B6FF23684452}"/>
                </c:ext>
              </c:extLst>
            </c:dLbl>
            <c:dLbl>
              <c:idx val="17"/>
              <c:layout>
                <c:manualLayout>
                  <c:x val="-4.9450549450549448E-2"/>
                  <c:y val="3.856749311294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E6-468A-A0C0-B6FF23684452}"/>
                </c:ext>
              </c:extLst>
            </c:dLbl>
            <c:dLbl>
              <c:idx val="18"/>
              <c:layout>
                <c:manualLayout>
                  <c:x val="-1.4652014652014786E-2"/>
                  <c:y val="-4.1322314049586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84981684981687E-2"/>
                      <c:h val="4.3429860523632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E6-468A-A0C0-B6FF23684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'EVOLUTION EFFEC 2004 à  2022'!$B$2:$T$2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'EVOLUTION EFFEC 2004 à  2022'!$B$4:$T$4</c:f>
              <c:numCache>
                <c:formatCode>General</c:formatCode>
                <c:ptCount val="19"/>
                <c:pt idx="6">
                  <c:v>5545</c:v>
                </c:pt>
                <c:pt idx="7">
                  <c:v>5249</c:v>
                </c:pt>
                <c:pt idx="8">
                  <c:v>5191</c:v>
                </c:pt>
                <c:pt idx="9">
                  <c:v>5074</c:v>
                </c:pt>
                <c:pt idx="10">
                  <c:v>5004</c:v>
                </c:pt>
                <c:pt idx="11">
                  <c:v>5041</c:v>
                </c:pt>
                <c:pt idx="12">
                  <c:v>4974</c:v>
                </c:pt>
                <c:pt idx="13">
                  <c:v>4895</c:v>
                </c:pt>
                <c:pt idx="14">
                  <c:v>4757</c:v>
                </c:pt>
                <c:pt idx="15">
                  <c:v>4568</c:v>
                </c:pt>
                <c:pt idx="16">
                  <c:v>4381</c:v>
                </c:pt>
                <c:pt idx="17">
                  <c:v>4275</c:v>
                </c:pt>
                <c:pt idx="18">
                  <c:v>4133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8E6-468A-A0C0-B6FF23684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0327263"/>
        <c:axId val="760306463"/>
      </c:lineChart>
      <c:catAx>
        <c:axId val="583724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744863"/>
        <c:crosses val="autoZero"/>
        <c:auto val="1"/>
        <c:lblAlgn val="ctr"/>
        <c:lblOffset val="100"/>
        <c:noMultiLvlLbl val="0"/>
      </c:catAx>
      <c:valAx>
        <c:axId val="58374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724895"/>
        <c:crosses val="autoZero"/>
        <c:crossBetween val="between"/>
      </c:valAx>
      <c:valAx>
        <c:axId val="7603064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327263"/>
        <c:crosses val="max"/>
        <c:crossBetween val="between"/>
      </c:valAx>
      <c:catAx>
        <c:axId val="760327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03064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Evolution des visites par les infirmières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'activités IST depuis 2011'!$A$3</c:f>
              <c:strCache>
                <c:ptCount val="1"/>
                <c:pt idx="0">
                  <c:v>Nombre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17 039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DE-4A2B-B510-DC7EB49FE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'activités IST depuis 2011'!$B$2:$M$2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'activités IST depuis 2011'!$B$3:$M$3</c:f>
              <c:numCache>
                <c:formatCode>General</c:formatCode>
                <c:ptCount val="12"/>
                <c:pt idx="0">
                  <c:v>6400</c:v>
                </c:pt>
                <c:pt idx="1">
                  <c:v>8584</c:v>
                </c:pt>
                <c:pt idx="2">
                  <c:v>10617</c:v>
                </c:pt>
                <c:pt idx="3">
                  <c:v>13530</c:v>
                </c:pt>
                <c:pt idx="4">
                  <c:v>16197</c:v>
                </c:pt>
                <c:pt idx="5">
                  <c:v>18702</c:v>
                </c:pt>
                <c:pt idx="6">
                  <c:v>17681</c:v>
                </c:pt>
                <c:pt idx="7">
                  <c:v>16147</c:v>
                </c:pt>
                <c:pt idx="8">
                  <c:v>18588</c:v>
                </c:pt>
                <c:pt idx="9">
                  <c:v>14360</c:v>
                </c:pt>
                <c:pt idx="10">
                  <c:v>18883</c:v>
                </c:pt>
                <c:pt idx="11" formatCode="#,##0">
                  <c:v>17262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E-4A2B-B510-DC7EB49FEE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9615744"/>
        <c:axId val="129618688"/>
      </c:barChart>
      <c:catAx>
        <c:axId val="1296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618688"/>
        <c:crosses val="autoZero"/>
        <c:auto val="1"/>
        <c:lblAlgn val="ctr"/>
        <c:lblOffset val="100"/>
        <c:noMultiLvlLbl val="0"/>
      </c:catAx>
      <c:valAx>
        <c:axId val="129618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61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9"/>
            <a:ext cx="4301703" cy="341313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40" y="9"/>
            <a:ext cx="4301702" cy="341313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r">
              <a:defRPr sz="1100"/>
            </a:lvl1pPr>
          </a:lstStyle>
          <a:p>
            <a:fld id="{6A6FA024-A522-432D-8AF5-42F2624371E2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49313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8" tIns="45509" rIns="91018" bIns="4550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833" y="3271847"/>
            <a:ext cx="7940991" cy="2676525"/>
          </a:xfrm>
          <a:prstGeom prst="rect">
            <a:avLst/>
          </a:prstGeom>
        </p:spPr>
        <p:txBody>
          <a:bodyPr vert="horz" lIns="91018" tIns="45509" rIns="91018" bIns="4550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9" y="6456363"/>
            <a:ext cx="4301703" cy="341312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40" y="6456363"/>
            <a:ext cx="4301702" cy="341312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r">
              <a:defRPr sz="1100"/>
            </a:lvl1pPr>
          </a:lstStyle>
          <a:p>
            <a:fld id="{2D5AC83E-C15A-4C60-A706-3B2F1127D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6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4C47-B72C-4B97-A93E-61B08D5E8921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3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D15E-4BEB-4581-B9A6-A3357076269D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1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B7FF-EED3-40A9-9A47-B0BD0D14BBDC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5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BB52-B2F3-4CBA-AA6F-223DD035459C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3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4AA-7CF0-4C97-BFA4-5EDD0853C11D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C11D-31FE-4A03-9D29-3D5C9785AB51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3F1-0707-43C9-B97B-9D74A46DDEE8}" type="datetime1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994-DF3A-4C1C-8E25-2D682B3AA548}" type="datetime1">
              <a:rPr lang="fr-FR" smtClean="0"/>
              <a:t>15/06/2023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086-D83F-4D4B-96B6-5E4BE107E14F}" type="datetime1">
              <a:rPr lang="fr-FR" smtClean="0"/>
              <a:t>15/06/2023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E7C8-4731-4567-AABE-71DED5A75A09}" type="datetime1">
              <a:rPr lang="fr-FR" smtClean="0"/>
              <a:t>15/06/2023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1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3EB4-068E-458A-8C3E-93A7D525F6BB}" type="datetime1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7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15-0777-429D-8DAF-D4834603D084}" type="datetime1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5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D6B8-0CFC-4F07-8401-467DC51DC400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0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2E9C-E691-45D8-B5DF-E04747086B9D}" type="datetime1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4000-7D60-4ADA-952C-08CBA516F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0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337690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image" Target="../media/image16.jpeg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792FFDDF-8595-41C2-9627-80D620A40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476" y="3261358"/>
            <a:ext cx="8937580" cy="335283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478589"/>
                </a:solidFill>
              </a:rPr>
              <a:t>Rapport d’activités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8F78DF-8E53-42CC-A5FF-AC6EA542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4000-7D60-4ADA-952C-08CBA516F1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89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AB95B1-C88B-4D84-BDCA-FD0B5381E359}"/>
              </a:ext>
            </a:extLst>
          </p:cNvPr>
          <p:cNvSpPr txBox="1"/>
          <p:nvPr/>
        </p:nvSpPr>
        <p:spPr>
          <a:xfrm>
            <a:off x="2996126" y="205484"/>
            <a:ext cx="48347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paramédical en 2022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7210A9-972C-4178-9BD9-1286E70FF4F4}"/>
              </a:ext>
            </a:extLst>
          </p:cNvPr>
          <p:cNvSpPr txBox="1"/>
          <p:nvPr/>
        </p:nvSpPr>
        <p:spPr>
          <a:xfrm>
            <a:off x="1159282" y="938801"/>
            <a:ext cx="805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B050"/>
                </a:solidFill>
              </a:rPr>
              <a:t>Action en Milieu de Travail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6120B4-84A5-4472-9B35-77842363F9CA}"/>
              </a:ext>
            </a:extLst>
          </p:cNvPr>
          <p:cNvSpPr txBox="1"/>
          <p:nvPr/>
        </p:nvSpPr>
        <p:spPr>
          <a:xfrm>
            <a:off x="1734047" y="1891926"/>
            <a:ext cx="805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135 participations au Comité Social et Economique dans les entreprises adhérentes</a:t>
            </a: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2CE804-E498-4972-B179-8D01C6480163}"/>
              </a:ext>
            </a:extLst>
          </p:cNvPr>
          <p:cNvSpPr txBox="1"/>
          <p:nvPr/>
        </p:nvSpPr>
        <p:spPr>
          <a:xfrm>
            <a:off x="1734046" y="2626339"/>
            <a:ext cx="609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prstClr val="black"/>
              </a:solidFill>
            </a:endParaRPr>
          </a:p>
          <a:p>
            <a:r>
              <a:rPr lang="fr-FR" sz="1800" dirty="0">
                <a:solidFill>
                  <a:prstClr val="black"/>
                </a:solidFill>
              </a:rPr>
              <a:t>520 études de postes réalisées</a:t>
            </a:r>
          </a:p>
          <a:p>
            <a:endParaRPr lang="fr-FR" sz="1800" dirty="0">
              <a:solidFill>
                <a:prstClr val="black"/>
              </a:solidFill>
            </a:endParaRP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2" name="Flèche : courbe vers la droite 1">
            <a:extLst>
              <a:ext uri="{FF2B5EF4-FFF2-40B4-BE49-F238E27FC236}">
                <a16:creationId xmlns:a16="http://schemas.microsoft.com/office/drawing/2014/main" id="{03CDF579-15DF-43EA-B191-857CA765952A}"/>
              </a:ext>
            </a:extLst>
          </p:cNvPr>
          <p:cNvSpPr/>
          <p:nvPr/>
        </p:nvSpPr>
        <p:spPr>
          <a:xfrm>
            <a:off x="1159282" y="1651350"/>
            <a:ext cx="574765" cy="574766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droite 11">
            <a:extLst>
              <a:ext uri="{FF2B5EF4-FFF2-40B4-BE49-F238E27FC236}">
                <a16:creationId xmlns:a16="http://schemas.microsoft.com/office/drawing/2014/main" id="{1EF6A970-7AD2-4E1F-A371-5BDB00419C2C}"/>
              </a:ext>
            </a:extLst>
          </p:cNvPr>
          <p:cNvSpPr/>
          <p:nvPr/>
        </p:nvSpPr>
        <p:spPr>
          <a:xfrm>
            <a:off x="1159281" y="2641629"/>
            <a:ext cx="574765" cy="574766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45A4C916-AE88-45A1-B17F-6C2DB1185ADC}"/>
              </a:ext>
            </a:extLst>
          </p:cNvPr>
          <p:cNvSpPr/>
          <p:nvPr/>
        </p:nvSpPr>
        <p:spPr>
          <a:xfrm>
            <a:off x="1159280" y="3539285"/>
            <a:ext cx="574765" cy="574766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E3CD2B-02DF-4CC8-A639-5E65709B8B7A}"/>
              </a:ext>
            </a:extLst>
          </p:cNvPr>
          <p:cNvSpPr txBox="1"/>
          <p:nvPr/>
        </p:nvSpPr>
        <p:spPr>
          <a:xfrm>
            <a:off x="1734045" y="3539285"/>
            <a:ext cx="8051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prstClr val="black"/>
              </a:solidFill>
            </a:endParaRPr>
          </a:p>
          <a:p>
            <a:r>
              <a:rPr lang="fr-FR" sz="1800" dirty="0">
                <a:solidFill>
                  <a:prstClr val="black"/>
                </a:solidFill>
              </a:rPr>
              <a:t>36 actions d’informations/sensibilisations (exemple : session d’information des travailleurs saisonniers)</a:t>
            </a:r>
          </a:p>
          <a:p>
            <a:endParaRPr lang="fr-FR" sz="1800" dirty="0">
              <a:solidFill>
                <a:prstClr val="black"/>
              </a:solidFill>
            </a:endParaRP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6" name="Flèche : courbe vers la droite 15">
            <a:extLst>
              <a:ext uri="{FF2B5EF4-FFF2-40B4-BE49-F238E27FC236}">
                <a16:creationId xmlns:a16="http://schemas.microsoft.com/office/drawing/2014/main" id="{EF7B1CE7-2467-4180-A72A-28783A6DC1DD}"/>
              </a:ext>
            </a:extLst>
          </p:cNvPr>
          <p:cNvSpPr/>
          <p:nvPr/>
        </p:nvSpPr>
        <p:spPr>
          <a:xfrm>
            <a:off x="1159279" y="4565071"/>
            <a:ext cx="574765" cy="574766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99CD75-2EBA-479B-BA5D-853A931CD95E}"/>
              </a:ext>
            </a:extLst>
          </p:cNvPr>
          <p:cNvSpPr txBox="1"/>
          <p:nvPr/>
        </p:nvSpPr>
        <p:spPr>
          <a:xfrm>
            <a:off x="1734044" y="4581499"/>
            <a:ext cx="609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prstClr val="black"/>
              </a:solidFill>
            </a:endParaRPr>
          </a:p>
          <a:p>
            <a:r>
              <a:rPr lang="fr-FR" sz="1800" dirty="0">
                <a:solidFill>
                  <a:prstClr val="black"/>
                </a:solidFill>
              </a:rPr>
              <a:t>64 visites d’entreprises</a:t>
            </a:r>
          </a:p>
          <a:p>
            <a:endParaRPr lang="fr-F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9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AB95B1-C88B-4D84-BDCA-FD0B5381E359}"/>
              </a:ext>
            </a:extLst>
          </p:cNvPr>
          <p:cNvSpPr txBox="1"/>
          <p:nvPr/>
        </p:nvSpPr>
        <p:spPr>
          <a:xfrm>
            <a:off x="3266091" y="397016"/>
            <a:ext cx="48347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Les absences aux visites</a:t>
            </a:r>
            <a:endParaRPr sz="2000" b="1" u="sng" dirty="0">
              <a:latin typeface="Arial"/>
              <a:cs typeface="Arial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77A775B-717D-4619-B3C6-421AB2156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23167"/>
              </p:ext>
            </p:extLst>
          </p:nvPr>
        </p:nvGraphicFramePr>
        <p:xfrm>
          <a:off x="1968137" y="1332412"/>
          <a:ext cx="5799909" cy="377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F1A996A-6C31-4E81-8752-D121A51A1545}"/>
              </a:ext>
            </a:extLst>
          </p:cNvPr>
          <p:cNvSpPr txBox="1"/>
          <p:nvPr/>
        </p:nvSpPr>
        <p:spPr>
          <a:xfrm>
            <a:off x="879566" y="5322210"/>
            <a:ext cx="7985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Mise en place de la facturation des absences non justifiées depuis 2016 selon les modalités suivantes : </a:t>
            </a:r>
          </a:p>
          <a:p>
            <a:pPr marL="171450" indent="11113">
              <a:buFont typeface="Wingdings" panose="05000000000000000000" pitchFamily="2" charset="2"/>
              <a:buChar char="§"/>
            </a:pPr>
            <a:r>
              <a:rPr lang="fr-FR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Absence du salarié à la visite : l’adhérent n’a pas prévenu le service dans un délai &gt; à 48 heures. </a:t>
            </a:r>
          </a:p>
          <a:p>
            <a:pPr marL="171450" indent="11113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salarié est arrivé en retard et se trouve en dehors du créneau réservé. Il n’a pas pu être reçu par le médecin ou l’IDEST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2034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3725" y="6405565"/>
            <a:ext cx="1543050" cy="343096"/>
          </a:xfrm>
        </p:spPr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4C8287-B745-4038-A5E6-25203AC31C98}"/>
              </a:ext>
            </a:extLst>
          </p:cNvPr>
          <p:cNvSpPr txBox="1"/>
          <p:nvPr/>
        </p:nvSpPr>
        <p:spPr>
          <a:xfrm>
            <a:off x="2632165" y="829640"/>
            <a:ext cx="464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00B050"/>
                </a:solidFill>
              </a:rPr>
              <a:t>Psychologue du Travail</a:t>
            </a:r>
            <a:endParaRPr lang="fr-FR" sz="11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033B58-BBD3-4AC3-A7C5-4FA3916B6C7B}"/>
              </a:ext>
            </a:extLst>
          </p:cNvPr>
          <p:cNvSpPr txBox="1"/>
          <p:nvPr/>
        </p:nvSpPr>
        <p:spPr>
          <a:xfrm>
            <a:off x="5198284" y="1601806"/>
            <a:ext cx="433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110</a:t>
            </a:r>
            <a:r>
              <a:rPr lang="fr-FR" sz="2000" dirty="0"/>
              <a:t> actions de suivi individuel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FC735D-3E61-4635-854D-FD694D54A724}"/>
              </a:ext>
            </a:extLst>
          </p:cNvPr>
          <p:cNvSpPr txBox="1"/>
          <p:nvPr/>
        </p:nvSpPr>
        <p:spPr>
          <a:xfrm>
            <a:off x="5635778" y="2015854"/>
            <a:ext cx="327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45 </a:t>
            </a:r>
            <a:r>
              <a:rPr lang="fr-FR" sz="2000" dirty="0"/>
              <a:t>actions collectives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2FB9A92A-6961-42E7-8E12-A21222443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461970"/>
              </p:ext>
            </p:extLst>
          </p:nvPr>
        </p:nvGraphicFramePr>
        <p:xfrm>
          <a:off x="4888605" y="2953122"/>
          <a:ext cx="4770457" cy="263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3BBD865-0336-4CC4-B077-661B11F7D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147164"/>
              </p:ext>
            </p:extLst>
          </p:nvPr>
        </p:nvGraphicFramePr>
        <p:xfrm>
          <a:off x="312651" y="2004912"/>
          <a:ext cx="4434374" cy="255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Explosion : 8 points 22">
            <a:extLst>
              <a:ext uri="{FF2B5EF4-FFF2-40B4-BE49-F238E27FC236}">
                <a16:creationId xmlns:a16="http://schemas.microsoft.com/office/drawing/2014/main" id="{EF2241D0-7597-4BDB-9C2C-EA7C301AEF20}"/>
              </a:ext>
            </a:extLst>
          </p:cNvPr>
          <p:cNvSpPr/>
          <p:nvPr/>
        </p:nvSpPr>
        <p:spPr>
          <a:xfrm>
            <a:off x="7273835" y="104503"/>
            <a:ext cx="2235925" cy="155922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Au 31/12/22</a:t>
            </a:r>
          </a:p>
          <a:p>
            <a:pPr algn="ctr"/>
            <a:r>
              <a:rPr lang="fr-FR" sz="1100" dirty="0"/>
              <a:t>1 psychologue</a:t>
            </a:r>
          </a:p>
          <a:p>
            <a:pPr algn="ctr"/>
            <a:r>
              <a:rPr lang="fr-FR" sz="1100" dirty="0"/>
              <a:t>(embauche 03/22)</a:t>
            </a:r>
          </a:p>
        </p:txBody>
      </p:sp>
    </p:spTree>
    <p:extLst>
      <p:ext uri="{BB962C8B-B14F-4D97-AF65-F5344CB8AC3E}">
        <p14:creationId xmlns:p14="http://schemas.microsoft.com/office/powerpoint/2010/main" val="406341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3944195" y="603053"/>
            <a:ext cx="668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Assistante de service social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EBBE7DAA-C945-4CAB-9A83-BA114D891786}"/>
              </a:ext>
            </a:extLst>
          </p:cNvPr>
          <p:cNvSpPr/>
          <p:nvPr/>
        </p:nvSpPr>
        <p:spPr>
          <a:xfrm>
            <a:off x="7141029" y="223915"/>
            <a:ext cx="2070919" cy="162207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Au 31/12/22</a:t>
            </a:r>
          </a:p>
          <a:p>
            <a:pPr algn="ctr"/>
            <a:r>
              <a:rPr lang="fr-FR" sz="1100" b="1" dirty="0"/>
              <a:t>1 assistante sociale </a:t>
            </a:r>
          </a:p>
          <a:p>
            <a:pPr algn="ctr"/>
            <a:r>
              <a:rPr lang="fr-FR" sz="1100" b="1" dirty="0"/>
              <a:t>(1 EQTP)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63721F1-F119-4B25-9C2A-D0A385920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778915"/>
              </p:ext>
            </p:extLst>
          </p:nvPr>
        </p:nvGraphicFramePr>
        <p:xfrm>
          <a:off x="-99064" y="1625032"/>
          <a:ext cx="4810401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B436986-5E94-48A4-A523-415AE32A8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660214"/>
              </p:ext>
            </p:extLst>
          </p:nvPr>
        </p:nvGraphicFramePr>
        <p:xfrm>
          <a:off x="4711337" y="3173312"/>
          <a:ext cx="4881288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126195D-521B-42B3-3BFF-0FD870C5EF07}"/>
              </a:ext>
            </a:extLst>
          </p:cNvPr>
          <p:cNvSpPr txBox="1"/>
          <p:nvPr/>
        </p:nvSpPr>
        <p:spPr>
          <a:xfrm>
            <a:off x="5895703" y="2460040"/>
            <a:ext cx="3316245" cy="479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645 actions réalisées</a:t>
            </a:r>
          </a:p>
        </p:txBody>
      </p:sp>
    </p:spTree>
    <p:extLst>
      <p:ext uri="{BB962C8B-B14F-4D97-AF65-F5344CB8AC3E}">
        <p14:creationId xmlns:p14="http://schemas.microsoft.com/office/powerpoint/2010/main" val="60924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1200694" y="611308"/>
            <a:ext cx="668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Assistant Santé Sécurité au Travail vers Technicien en Prévention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41814D4-EF53-49F4-B7A8-EEC10386ED8F}"/>
              </a:ext>
            </a:extLst>
          </p:cNvPr>
          <p:cNvSpPr/>
          <p:nvPr/>
        </p:nvSpPr>
        <p:spPr>
          <a:xfrm>
            <a:off x="818605" y="1185831"/>
            <a:ext cx="8151223" cy="651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Montée en compétence interne avec pour objectif de développer l’accompagnement des entreprises de moins de 20 salariés dans leur DUERP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E0F764-BE3B-44AE-986D-116C15D5BF87}"/>
              </a:ext>
            </a:extLst>
          </p:cNvPr>
          <p:cNvSpPr txBox="1"/>
          <p:nvPr/>
        </p:nvSpPr>
        <p:spPr>
          <a:xfrm>
            <a:off x="2085266" y="1878273"/>
            <a:ext cx="603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380</a:t>
            </a:r>
            <a:r>
              <a:rPr lang="fr-FR" sz="2000" dirty="0"/>
              <a:t> fiches d’entreprise (création et/ou MAJ) en 2022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1D672873-6801-43C3-ABC4-DDC7D9A5D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14434"/>
              </p:ext>
            </p:extLst>
          </p:nvPr>
        </p:nvGraphicFramePr>
        <p:xfrm>
          <a:off x="334929" y="2492645"/>
          <a:ext cx="4977300" cy="261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42646E0C-4136-48E3-ACE5-64BB8D75AF13}"/>
              </a:ext>
            </a:extLst>
          </p:cNvPr>
          <p:cNvSpPr/>
          <p:nvPr/>
        </p:nvSpPr>
        <p:spPr>
          <a:xfrm>
            <a:off x="5616017" y="2702119"/>
            <a:ext cx="4261287" cy="9176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87%</a:t>
            </a:r>
            <a:r>
              <a:rPr lang="fr-FR" sz="1200" dirty="0"/>
              <a:t> du temps consacré pour les fiches d’entreprise par les techniciens en prévention</a:t>
            </a:r>
          </a:p>
        </p:txBody>
      </p:sp>
      <p:sp>
        <p:nvSpPr>
          <p:cNvPr id="18" name="Explosion : 8 points 17">
            <a:extLst>
              <a:ext uri="{FF2B5EF4-FFF2-40B4-BE49-F238E27FC236}">
                <a16:creationId xmlns:a16="http://schemas.microsoft.com/office/drawing/2014/main" id="{6C2AEDBA-7CD5-4619-BBCA-2E86BCA00B75}"/>
              </a:ext>
            </a:extLst>
          </p:cNvPr>
          <p:cNvSpPr/>
          <p:nvPr/>
        </p:nvSpPr>
        <p:spPr>
          <a:xfrm>
            <a:off x="7382298" y="21656"/>
            <a:ext cx="1924595" cy="149001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Au 31/12/22</a:t>
            </a:r>
          </a:p>
          <a:p>
            <a:pPr algn="ctr"/>
            <a:r>
              <a:rPr lang="fr-FR" sz="1200" b="1" dirty="0"/>
              <a:t>9 techniciens en prévention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824F590-72BD-4175-8343-C6A8E5E91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21047"/>
              </p:ext>
            </p:extLst>
          </p:nvPr>
        </p:nvGraphicFramePr>
        <p:xfrm>
          <a:off x="5441635" y="3920408"/>
          <a:ext cx="4051059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21395F29-BE08-4FA9-711F-A2259F399188}"/>
              </a:ext>
            </a:extLst>
          </p:cNvPr>
          <p:cNvSpPr/>
          <p:nvPr/>
        </p:nvSpPr>
        <p:spPr>
          <a:xfrm>
            <a:off x="692935" y="5489728"/>
            <a:ext cx="4514791" cy="917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40 accompagnements auprès d’entreprises pour l’élaboration du Document Unique d’Evaluation des Risques Professionnels (DUERP)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5380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1200694" y="611308"/>
            <a:ext cx="668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Assistant Santé Sécurité au Travail vers Technicien en Prévention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A741593-B384-7A7F-D89D-965CE3B0B05D}"/>
              </a:ext>
            </a:extLst>
          </p:cNvPr>
          <p:cNvSpPr/>
          <p:nvPr/>
        </p:nvSpPr>
        <p:spPr>
          <a:xfrm>
            <a:off x="1616839" y="1123490"/>
            <a:ext cx="6270171" cy="1420370"/>
          </a:xfrm>
          <a:prstGeom prst="ellipse">
            <a:avLst/>
          </a:prstGeom>
          <a:solidFill>
            <a:srgbClr val="456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59% de fiches d’entreprise réalisées représentant 3 638 adhérents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C4443-5C27-F569-B567-8DB09AA1F4B0}"/>
              </a:ext>
            </a:extLst>
          </p:cNvPr>
          <p:cNvSpPr txBox="1"/>
          <p:nvPr/>
        </p:nvSpPr>
        <p:spPr>
          <a:xfrm>
            <a:off x="1672047" y="5944149"/>
            <a:ext cx="91875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100" b="0" i="0" dirty="0">
                <a:solidFill>
                  <a:srgbClr val="333333"/>
                </a:solidFill>
                <a:effectLst/>
              </a:rPr>
              <a:t>La fiche d’entreprise est un </a:t>
            </a:r>
            <a:r>
              <a:rPr lang="fr-FR" sz="1100" b="1" i="0" dirty="0">
                <a:solidFill>
                  <a:srgbClr val="333333"/>
                </a:solidFill>
                <a:effectLst/>
              </a:rPr>
              <a:t>document obligatoire</a:t>
            </a:r>
            <a:r>
              <a:rPr lang="fr-FR" sz="1100" b="0" i="0" dirty="0">
                <a:solidFill>
                  <a:srgbClr val="333333"/>
                </a:solidFill>
                <a:effectLst/>
              </a:rPr>
              <a:t> régi par le code du travail </a:t>
            </a:r>
            <a:r>
              <a:rPr lang="fr-FR" sz="1100" b="0" i="0" u="none" strike="noStrike" dirty="0">
                <a:solidFill>
                  <a:srgbClr val="6D6D6D"/>
                </a:solidFill>
                <a:effectLst/>
                <a:hlinkClick r:id="rId3"/>
              </a:rPr>
              <a:t>(Article R4624-46 à R4624-50)</a:t>
            </a:r>
            <a:r>
              <a:rPr lang="fr-FR" sz="1100" b="0" i="0" dirty="0">
                <a:solidFill>
                  <a:srgbClr val="333333"/>
                </a:solidFill>
                <a:effectLst/>
              </a:rPr>
              <a:t>.</a:t>
            </a:r>
            <a:endParaRPr lang="fr-FR" sz="1100" b="0" i="0" dirty="0">
              <a:solidFill>
                <a:srgbClr val="4C4C4C"/>
              </a:solidFill>
              <a:effectLst/>
            </a:endParaRPr>
          </a:p>
          <a:p>
            <a:pPr algn="just"/>
            <a:br>
              <a:rPr lang="fr-FR" sz="1100" b="0" i="0" dirty="0">
                <a:solidFill>
                  <a:srgbClr val="333333"/>
                </a:solidFill>
                <a:effectLst/>
              </a:rPr>
            </a:br>
            <a:endParaRPr lang="fr-FR" sz="11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886C1A-0F44-59BA-D7A4-4193863EF110}"/>
              </a:ext>
            </a:extLst>
          </p:cNvPr>
          <p:cNvSpPr txBox="1"/>
          <p:nvPr/>
        </p:nvSpPr>
        <p:spPr>
          <a:xfrm>
            <a:off x="219617" y="2875002"/>
            <a:ext cx="822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La fiche d’entreprise, pour quoi faire ?</a:t>
            </a:r>
          </a:p>
          <a:p>
            <a:endParaRPr lang="fr-FR" sz="1400" b="1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9CE93B-A6FC-7EEB-BE26-7B38FB3743B9}"/>
              </a:ext>
            </a:extLst>
          </p:cNvPr>
          <p:cNvSpPr txBox="1"/>
          <p:nvPr/>
        </p:nvSpPr>
        <p:spPr>
          <a:xfrm>
            <a:off x="618309" y="3273004"/>
            <a:ext cx="38861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highlight>
                  <a:srgbClr val="CCCCFF"/>
                </a:highlight>
              </a:rPr>
              <a:t>AIDER</a:t>
            </a:r>
          </a:p>
          <a:p>
            <a:pPr algn="just"/>
            <a:r>
              <a:rPr lang="fr-FR" sz="1100" dirty="0"/>
              <a:t>l’employeur à identifier et évaluer les risques au sein de son entreprise en tenant compte de l’état de santé des travailleurs constaté au cours du suivi individuel</a:t>
            </a:r>
          </a:p>
          <a:p>
            <a:pPr algn="just"/>
            <a:endParaRPr lang="fr-FR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1689905-3738-79E5-431A-9A9ECAD5A434}"/>
              </a:ext>
            </a:extLst>
          </p:cNvPr>
          <p:cNvSpPr txBox="1"/>
          <p:nvPr/>
        </p:nvSpPr>
        <p:spPr>
          <a:xfrm>
            <a:off x="5179423" y="3306581"/>
            <a:ext cx="41082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highlight>
                  <a:srgbClr val="CCCCFF"/>
                </a:highlight>
              </a:rPr>
              <a:t>CONSEILLER</a:t>
            </a:r>
          </a:p>
          <a:p>
            <a:pPr algn="just"/>
            <a:r>
              <a:rPr lang="fr-FR" sz="1100" dirty="0"/>
              <a:t>l’employeur sur la prévention des risques dans l’entreprise et l’aider à établir un plan d’action de prévention</a:t>
            </a:r>
          </a:p>
          <a:p>
            <a:pPr algn="just"/>
            <a:endParaRPr lang="fr-FR" sz="1100" dirty="0"/>
          </a:p>
          <a:p>
            <a:pPr algn="just"/>
            <a:endParaRPr lang="fr-FR" sz="11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63E6373-80A9-2EF3-356F-FE8C1D036C17}"/>
              </a:ext>
            </a:extLst>
          </p:cNvPr>
          <p:cNvSpPr/>
          <p:nvPr/>
        </p:nvSpPr>
        <p:spPr>
          <a:xfrm>
            <a:off x="1190623" y="4538573"/>
            <a:ext cx="7249884" cy="9253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Objectif : 100% de fiches d’entreprise réalisées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5398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658" y="6484790"/>
            <a:ext cx="1543050" cy="273844"/>
          </a:xfrm>
        </p:spPr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1374865" y="664283"/>
            <a:ext cx="668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De Technicien Hygiène et Sécurité vers Conseiller en Prévention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377DBD9-4AE6-435D-8421-8F5DB8FC9307}"/>
              </a:ext>
            </a:extLst>
          </p:cNvPr>
          <p:cNvGraphicFramePr>
            <a:graphicFrameLocks/>
          </p:cNvGraphicFramePr>
          <p:nvPr/>
        </p:nvGraphicFramePr>
        <p:xfrm>
          <a:off x="113211" y="1213266"/>
          <a:ext cx="4839789" cy="285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CBDAFD8-F704-44F9-B209-29D9EDB96A10}"/>
              </a:ext>
            </a:extLst>
          </p:cNvPr>
          <p:cNvSpPr/>
          <p:nvPr/>
        </p:nvSpPr>
        <p:spPr>
          <a:xfrm>
            <a:off x="592183" y="1208016"/>
            <a:ext cx="7620000" cy="606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Montée en compétence interne d’un Technicien en prévention au poste de Conseiller en prévention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(Projet de service : 1 conseiller en prévention par centre)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8B3FD7-053F-4F04-BEF3-42381B93BF20}"/>
              </a:ext>
            </a:extLst>
          </p:cNvPr>
          <p:cNvSpPr txBox="1"/>
          <p:nvPr/>
        </p:nvSpPr>
        <p:spPr>
          <a:xfrm>
            <a:off x="283029" y="2020020"/>
            <a:ext cx="950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659 </a:t>
            </a:r>
            <a:r>
              <a:rPr lang="fr-FR" sz="1600" dirty="0"/>
              <a:t>actions réalisées auprès des entreprises et leurs salariés dont :</a:t>
            </a:r>
          </a:p>
          <a:p>
            <a:r>
              <a:rPr lang="fr-FR" sz="1600" dirty="0"/>
              <a:t> 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274</a:t>
            </a:r>
            <a:r>
              <a:rPr lang="fr-FR" sz="1600" dirty="0"/>
              <a:t> dans le cadre de réalisation de métrologie (bruit, polluants, vibrations, ambiance lumineuse…) afin de mieux conseiller les entreprises dans la prévention des risques professionnels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136</a:t>
            </a:r>
            <a:r>
              <a:rPr lang="fr-FR" sz="1600" dirty="0"/>
              <a:t> dans le cadre d’une analyse de situation de travail/étude de poste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53</a:t>
            </a:r>
            <a:r>
              <a:rPr lang="fr-FR" sz="1600" dirty="0"/>
              <a:t> dans le cadre de l’établissement ou la mise à jour de fiche d’entreprise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32</a:t>
            </a:r>
            <a:r>
              <a:rPr lang="fr-FR" sz="1600" dirty="0"/>
              <a:t> dans le cadre de l’analyse des données de sécurité (Fiches de données de sécurité)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F33E5F16-B14C-4E45-B520-77EB1E314C92}"/>
              </a:ext>
            </a:extLst>
          </p:cNvPr>
          <p:cNvSpPr/>
          <p:nvPr/>
        </p:nvSpPr>
        <p:spPr>
          <a:xfrm>
            <a:off x="7417132" y="173713"/>
            <a:ext cx="1924595" cy="149001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Au 31/12/22</a:t>
            </a:r>
          </a:p>
          <a:p>
            <a:pPr algn="ctr"/>
            <a:r>
              <a:rPr lang="fr-FR" sz="1200" dirty="0"/>
              <a:t>3 conseillers en prévention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6B1C8A0E-C27A-4073-A422-9814B7291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69632"/>
              </p:ext>
            </p:extLst>
          </p:nvPr>
        </p:nvGraphicFramePr>
        <p:xfrm>
          <a:off x="2374487" y="4156258"/>
          <a:ext cx="4932005" cy="237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654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4465316" y="635837"/>
            <a:ext cx="127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Ergonomes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377DBD9-4AE6-435D-8421-8F5DB8FC9307}"/>
              </a:ext>
            </a:extLst>
          </p:cNvPr>
          <p:cNvGraphicFramePr>
            <a:graphicFrameLocks/>
          </p:cNvGraphicFramePr>
          <p:nvPr/>
        </p:nvGraphicFramePr>
        <p:xfrm>
          <a:off x="113211" y="1213266"/>
          <a:ext cx="4839789" cy="285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37EB7F8-2ADB-4669-809D-26702A23F48E}"/>
              </a:ext>
            </a:extLst>
          </p:cNvPr>
          <p:cNvSpPr txBox="1"/>
          <p:nvPr/>
        </p:nvSpPr>
        <p:spPr>
          <a:xfrm>
            <a:off x="226423" y="1462782"/>
            <a:ext cx="9274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212 </a:t>
            </a:r>
            <a:r>
              <a:rPr lang="fr-FR" sz="1600" dirty="0"/>
              <a:t>actions réalisées auprès des entreprises et leurs salariés dont :</a:t>
            </a:r>
          </a:p>
          <a:p>
            <a:r>
              <a:rPr lang="fr-FR" sz="1600" dirty="0"/>
              <a:t> 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139</a:t>
            </a:r>
            <a:r>
              <a:rPr lang="fr-FR" sz="1600" dirty="0"/>
              <a:t> dans le cadre de l’analyse de situation de travail/étude de poste</a:t>
            </a:r>
          </a:p>
          <a:p>
            <a:pPr marL="457200" indent="-457200">
              <a:buFontTx/>
              <a:buChar char="-"/>
            </a:pPr>
            <a:r>
              <a:rPr lang="fr-FR" sz="1600" b="1" dirty="0"/>
              <a:t>24</a:t>
            </a:r>
            <a:r>
              <a:rPr lang="fr-FR" sz="1600" dirty="0"/>
              <a:t> dans le cadre d’une demande d’intervention/visite en entreprise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24EF5A4-5741-40DC-A12E-CDFA3426EB5C}"/>
              </a:ext>
            </a:extLst>
          </p:cNvPr>
          <p:cNvSpPr/>
          <p:nvPr/>
        </p:nvSpPr>
        <p:spPr>
          <a:xfrm>
            <a:off x="113211" y="2723657"/>
            <a:ext cx="4839789" cy="8422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90%</a:t>
            </a:r>
            <a:r>
              <a:rPr lang="fr-FR" sz="1600" dirty="0"/>
              <a:t> du temps consacré à l’analyse* par les ergonomes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833FF8-9456-4B70-BDFC-9E630FC49041}"/>
              </a:ext>
            </a:extLst>
          </p:cNvPr>
          <p:cNvSpPr txBox="1"/>
          <p:nvPr/>
        </p:nvSpPr>
        <p:spPr>
          <a:xfrm>
            <a:off x="113211" y="3614140"/>
            <a:ext cx="24819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* Analyse bibliographique et réglementaire – Analyse de la demande d’intervention/visite en entreprise – Analyse de situation de travail/étude de poste – Analyse/diagnostic par questionnaire/entretiens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4B0F8956-5D4B-4B42-B23F-2ABA95C313B8}"/>
              </a:ext>
            </a:extLst>
          </p:cNvPr>
          <p:cNvSpPr/>
          <p:nvPr/>
        </p:nvSpPr>
        <p:spPr>
          <a:xfrm>
            <a:off x="7399715" y="60107"/>
            <a:ext cx="1924595" cy="149001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Au 31/12/22</a:t>
            </a:r>
          </a:p>
          <a:p>
            <a:pPr algn="ctr"/>
            <a:r>
              <a:rPr lang="fr-FR" sz="1200" b="1" dirty="0"/>
              <a:t>1 ergonome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D4CE7F7-DD3A-40FA-9ABC-89B9FED1E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2309"/>
              </p:ext>
            </p:extLst>
          </p:nvPr>
        </p:nvGraphicFramePr>
        <p:xfrm>
          <a:off x="1140823" y="4671244"/>
          <a:ext cx="3521653" cy="196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3466A54-CBD6-4A1E-B98B-64CE0D57E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67182"/>
              </p:ext>
            </p:extLst>
          </p:nvPr>
        </p:nvGraphicFramePr>
        <p:xfrm>
          <a:off x="5243526" y="30482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583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141652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1433643" y="611447"/>
            <a:ext cx="5540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Chargées de maintien dans l’emploi</a:t>
            </a:r>
          </a:p>
        </p:txBody>
      </p: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1A0E77F1-C703-49D2-92E0-24C1016ACBA4}"/>
              </a:ext>
            </a:extLst>
          </p:cNvPr>
          <p:cNvSpPr/>
          <p:nvPr/>
        </p:nvSpPr>
        <p:spPr>
          <a:xfrm>
            <a:off x="7176320" y="34586"/>
            <a:ext cx="1924595" cy="149001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Au 31/12/22</a:t>
            </a:r>
          </a:p>
          <a:p>
            <a:pPr algn="ctr"/>
            <a:r>
              <a:rPr lang="fr-FR" sz="1200" b="1" dirty="0"/>
              <a:t>3 chargées de maintien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385327-46F3-453B-81A2-A5ED5CBD7FE0}"/>
              </a:ext>
            </a:extLst>
          </p:cNvPr>
          <p:cNvSpPr txBox="1"/>
          <p:nvPr/>
        </p:nvSpPr>
        <p:spPr>
          <a:xfrm>
            <a:off x="514893" y="6226717"/>
            <a:ext cx="4127863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Fin de la convention de partenariat avec CAP EMPLOI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651ACB-0A3D-42D7-DF67-6C17A7EE79C1}"/>
              </a:ext>
            </a:extLst>
          </p:cNvPr>
          <p:cNvSpPr/>
          <p:nvPr/>
        </p:nvSpPr>
        <p:spPr>
          <a:xfrm>
            <a:off x="2578825" y="1003589"/>
            <a:ext cx="2272937" cy="8348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453 situations accompagnées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3A409-9E3E-B38B-3EBA-519909DA6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15" y="2277580"/>
            <a:ext cx="2888355" cy="1781501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7EC6CB-0AC5-0D9C-D2BE-92A6EC59E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2262532"/>
            <a:ext cx="2782202" cy="1814623"/>
          </a:xfrm>
          <a:prstGeom prst="rect">
            <a:avLst/>
          </a:prstGeom>
          <a:noFill/>
        </p:spPr>
      </p:pic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41B9C92-1E6A-070C-1DB9-4C70EFF91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124724"/>
              </p:ext>
            </p:extLst>
          </p:nvPr>
        </p:nvGraphicFramePr>
        <p:xfrm>
          <a:off x="2989163" y="4188639"/>
          <a:ext cx="2872208" cy="176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Tableau 6">
            <a:extLst>
              <a:ext uri="{FF2B5EF4-FFF2-40B4-BE49-F238E27FC236}">
                <a16:creationId xmlns:a16="http://schemas.microsoft.com/office/drawing/2014/main" id="{16B47A35-5637-5CEB-B7A6-DD9907E93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31585"/>
              </p:ext>
            </p:extLst>
          </p:nvPr>
        </p:nvGraphicFramePr>
        <p:xfrm>
          <a:off x="5958981" y="2281984"/>
          <a:ext cx="3820482" cy="299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41">
                  <a:extLst>
                    <a:ext uri="{9D8B030D-6E8A-4147-A177-3AD203B41FA5}">
                      <a16:colId xmlns:a16="http://schemas.microsoft.com/office/drawing/2014/main" val="2477475776"/>
                    </a:ext>
                  </a:extLst>
                </a:gridCol>
                <a:gridCol w="1910241">
                  <a:extLst>
                    <a:ext uri="{9D8B030D-6E8A-4147-A177-3AD203B41FA5}">
                      <a16:colId xmlns:a16="http://schemas.microsoft.com/office/drawing/2014/main" val="1991482571"/>
                    </a:ext>
                  </a:extLst>
                </a:gridCol>
              </a:tblGrid>
              <a:tr h="1499396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164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salariés maintenus dans l’emploi dont : </a:t>
                      </a:r>
                    </a:p>
                    <a:p>
                      <a:pPr marL="357188" lvl="1" indent="-174625" algn="just">
                        <a:buFont typeface="Wingdings" panose="05000000000000000000" pitchFamily="2" charset="2"/>
                        <a:buChar char="Ø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147 au même poste</a:t>
                      </a:r>
                    </a:p>
                    <a:p>
                      <a:pPr marL="357188" lvl="1" indent="-174625" algn="just">
                        <a:buFont typeface="Wingdings" panose="05000000000000000000" pitchFamily="2" charset="2"/>
                        <a:buChar char="Ø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16 à un autre poste</a:t>
                      </a:r>
                    </a:p>
                    <a:p>
                      <a:pPr marL="357188" lvl="1" indent="-174625" algn="just">
                        <a:buFont typeface="Wingdings" panose="05000000000000000000" pitchFamily="2" charset="2"/>
                        <a:buChar char="Ø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 dans un autre établissement du groupe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130 études ergonomiques 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réalisées qui ont donné suite à 120 transformations/améliorations de situations de travail</a:t>
                      </a:r>
                    </a:p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34 accompagnements 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transition professionnelle interne, appareillages spécifiques,…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50643"/>
                  </a:ext>
                </a:extLst>
              </a:tr>
              <a:tr h="2734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115</a:t>
                      </a:r>
                      <a:r>
                        <a:rPr lang="fr-FR" sz="1000" dirty="0"/>
                        <a:t> situations avec analyse de la demande et conseils apportés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25914"/>
                  </a:ext>
                </a:extLst>
              </a:tr>
              <a:tr h="5569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28</a:t>
                      </a:r>
                      <a:r>
                        <a:rPr lang="fr-FR" sz="1000" dirty="0"/>
                        <a:t> situations fermées (prolongation d’arrêt, autres issues telles qu’invalidité, pas de suites données à notre proposition d’intervention…)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57830"/>
                  </a:ext>
                </a:extLst>
              </a:tr>
              <a:tr h="2673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6 </a:t>
                      </a:r>
                      <a:r>
                        <a:rPr lang="fr-FR" sz="1000" b="0" dirty="0"/>
                        <a:t>licenciements pour inaptitude médicale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16001"/>
                  </a:ext>
                </a:extLst>
              </a:tr>
              <a:tr h="3998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140</a:t>
                      </a:r>
                      <a:r>
                        <a:rPr lang="fr-FR" sz="1000" dirty="0"/>
                        <a:t> situations en cours d’étude fin 2022 qui se poursuivront en 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3822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D19F451A-A6DA-1873-EDD0-A8E312953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6" y="4188639"/>
            <a:ext cx="2782202" cy="1774677"/>
          </a:xfrm>
          <a:prstGeom prst="rect">
            <a:avLst/>
          </a:prstGeom>
          <a:noFill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68992C-979F-D8CA-5BA6-73C2217B2011}"/>
              </a:ext>
            </a:extLst>
          </p:cNvPr>
          <p:cNvSpPr txBox="1"/>
          <p:nvPr/>
        </p:nvSpPr>
        <p:spPr>
          <a:xfrm>
            <a:off x="1893410" y="1849276"/>
            <a:ext cx="18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Caractéristiques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FCB3B0B-D7ED-0F36-BB76-DAE73796899A}"/>
              </a:ext>
            </a:extLst>
          </p:cNvPr>
          <p:cNvSpPr txBox="1"/>
          <p:nvPr/>
        </p:nvSpPr>
        <p:spPr>
          <a:xfrm>
            <a:off x="7380236" y="1849276"/>
            <a:ext cx="11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Résultats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ECE042C-8769-9D56-C559-22C37ED6E22E}"/>
              </a:ext>
            </a:extLst>
          </p:cNvPr>
          <p:cNvSpPr/>
          <p:nvPr/>
        </p:nvSpPr>
        <p:spPr>
          <a:xfrm>
            <a:off x="4517953" y="992793"/>
            <a:ext cx="2518573" cy="8456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286 entreprises concernées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1156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18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75DCEB-6BB4-406C-962B-B5EB35CBA358}"/>
              </a:ext>
            </a:extLst>
          </p:cNvPr>
          <p:cNvSpPr txBox="1"/>
          <p:nvPr/>
        </p:nvSpPr>
        <p:spPr>
          <a:xfrm>
            <a:off x="3229329" y="223914"/>
            <a:ext cx="37445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technique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B9182-49ED-4ABA-88BF-EDAD10E263C8}"/>
              </a:ext>
            </a:extLst>
          </p:cNvPr>
          <p:cNvSpPr txBox="1"/>
          <p:nvPr/>
        </p:nvSpPr>
        <p:spPr>
          <a:xfrm>
            <a:off x="4429391" y="686508"/>
            <a:ext cx="289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50"/>
                </a:solidFill>
              </a:rPr>
              <a:t>Formatrices</a:t>
            </a:r>
          </a:p>
        </p:txBody>
      </p: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1A0E77F1-C703-49D2-92E0-24C1016ACBA4}"/>
              </a:ext>
            </a:extLst>
          </p:cNvPr>
          <p:cNvSpPr/>
          <p:nvPr/>
        </p:nvSpPr>
        <p:spPr>
          <a:xfrm>
            <a:off x="7176320" y="34586"/>
            <a:ext cx="2063474" cy="149001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Au 31/12/22</a:t>
            </a:r>
          </a:p>
          <a:p>
            <a:pPr algn="ctr"/>
            <a:r>
              <a:rPr lang="fr-FR" sz="1200" b="1" dirty="0"/>
              <a:t>3 formatrices*</a:t>
            </a:r>
          </a:p>
        </p:txBody>
      </p:sp>
      <p:pic>
        <p:nvPicPr>
          <p:cNvPr id="2050" name="Picture 2" descr="Sauveteur secouriste du travail — Wikipédia">
            <a:extLst>
              <a:ext uri="{FF2B5EF4-FFF2-40B4-BE49-F238E27FC236}">
                <a16:creationId xmlns:a16="http://schemas.microsoft.com/office/drawing/2014/main" id="{3AC6DEAD-9570-4172-A119-3FA5EC6D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5" y="1523111"/>
            <a:ext cx="918935" cy="9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6110E6E-6022-4027-BAFE-32EAC33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77995"/>
              </p:ext>
            </p:extLst>
          </p:nvPr>
        </p:nvGraphicFramePr>
        <p:xfrm>
          <a:off x="242071" y="3019840"/>
          <a:ext cx="4271146" cy="25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531107E-A7C5-471C-877D-F31AFE6785B6}"/>
              </a:ext>
            </a:extLst>
          </p:cNvPr>
          <p:cNvSpPr txBox="1"/>
          <p:nvPr/>
        </p:nvSpPr>
        <p:spPr>
          <a:xfrm>
            <a:off x="984385" y="2656715"/>
            <a:ext cx="26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Nombre d’actions par type</a:t>
            </a:r>
          </a:p>
        </p:txBody>
      </p:sp>
      <p:pic>
        <p:nvPicPr>
          <p:cNvPr id="1028" name="Picture 4" descr="Formateur en prévention des risques liés à l'activité physique (prap) -  Services aux entreprises - INRS">
            <a:extLst>
              <a:ext uri="{FF2B5EF4-FFF2-40B4-BE49-F238E27FC236}">
                <a16:creationId xmlns:a16="http://schemas.microsoft.com/office/drawing/2014/main" id="{4AF932C7-FBE5-4A6E-A4DE-3A7D5E9F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32" y="1523111"/>
            <a:ext cx="732476" cy="10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DE74E7F3-BC3B-4671-8CEC-477097631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44629"/>
              </p:ext>
            </p:extLst>
          </p:nvPr>
        </p:nvGraphicFramePr>
        <p:xfrm>
          <a:off x="5101587" y="2029614"/>
          <a:ext cx="4345713" cy="242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30EDA5D-5BB7-46D3-9CBC-F67B09EF9B0D}"/>
              </a:ext>
            </a:extLst>
          </p:cNvPr>
          <p:cNvSpPr txBox="1"/>
          <p:nvPr/>
        </p:nvSpPr>
        <p:spPr>
          <a:xfrm>
            <a:off x="8307976" y="1363112"/>
            <a:ext cx="1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*1 formatrice en arrêt depuis sept 2022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FF55003-590B-4E3C-8B6A-345AE00B0AB7}"/>
              </a:ext>
            </a:extLst>
          </p:cNvPr>
          <p:cNvSpPr/>
          <p:nvPr/>
        </p:nvSpPr>
        <p:spPr>
          <a:xfrm>
            <a:off x="4710706" y="5063813"/>
            <a:ext cx="4931228" cy="862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690 salariés formés représentant 130 journées de formation</a:t>
            </a:r>
          </a:p>
        </p:txBody>
      </p:sp>
    </p:spTree>
    <p:extLst>
      <p:ext uri="{BB962C8B-B14F-4D97-AF65-F5344CB8AC3E}">
        <p14:creationId xmlns:p14="http://schemas.microsoft.com/office/powerpoint/2010/main" val="18816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A9EA71-4D19-4BCC-9312-13B1052A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95409" y="6357733"/>
            <a:ext cx="1543050" cy="273844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6EFEAB-78D4-4CA0-82DA-16AD1960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62" y="1404578"/>
            <a:ext cx="2744063" cy="1568036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9859A37E-5492-468B-8506-E0827D8D6FB1}"/>
              </a:ext>
            </a:extLst>
          </p:cNvPr>
          <p:cNvSpPr txBox="1"/>
          <p:nvPr/>
        </p:nvSpPr>
        <p:spPr>
          <a:xfrm>
            <a:off x="1382893" y="156754"/>
            <a:ext cx="83521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u="sng" cap="small" spc="10" dirty="0">
                <a:solidFill>
                  <a:srgbClr val="264C3D"/>
                </a:solidFill>
                <a:latin typeface="Arial"/>
                <a:cs typeface="Arial"/>
              </a:rPr>
              <a:t>Cartographie des </a:t>
            </a:r>
            <a:r>
              <a:rPr lang="fr-FR" sz="3200" b="1" u="sng" cap="small" spc="10" dirty="0" err="1">
                <a:solidFill>
                  <a:srgbClr val="264C3D"/>
                </a:solidFill>
                <a:latin typeface="Arial"/>
                <a:cs typeface="Arial"/>
              </a:rPr>
              <a:t>adherents</a:t>
            </a:r>
            <a:r>
              <a:rPr lang="fr-FR" sz="3200" b="1" u="sng" cap="small" spc="10" dirty="0">
                <a:solidFill>
                  <a:srgbClr val="264C3D"/>
                </a:solidFill>
                <a:latin typeface="Arial"/>
                <a:cs typeface="Arial"/>
              </a:rPr>
              <a:t> </a:t>
            </a:r>
            <a:endParaRPr sz="3200" b="1" u="sng" cap="small" dirty="0">
              <a:latin typeface="Arial"/>
              <a:cs typeface="Arial"/>
            </a:endParaRPr>
          </a:p>
        </p:txBody>
      </p:sp>
      <p:graphicFrame>
        <p:nvGraphicFramePr>
          <p:cNvPr id="14" name="Tableau 21">
            <a:extLst>
              <a:ext uri="{FF2B5EF4-FFF2-40B4-BE49-F238E27FC236}">
                <a16:creationId xmlns:a16="http://schemas.microsoft.com/office/drawing/2014/main" id="{A9BADB8B-A152-4884-8D65-35D6E5D3A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58566"/>
              </p:ext>
            </p:extLst>
          </p:nvPr>
        </p:nvGraphicFramePr>
        <p:xfrm>
          <a:off x="618311" y="1116462"/>
          <a:ext cx="5590903" cy="179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006">
                  <a:extLst>
                    <a:ext uri="{9D8B030D-6E8A-4147-A177-3AD203B41FA5}">
                      <a16:colId xmlns:a16="http://schemas.microsoft.com/office/drawing/2014/main" val="3963797995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785238415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501928786"/>
                    </a:ext>
                  </a:extLst>
                </a:gridCol>
              </a:tblGrid>
              <a:tr h="3323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Taille d’entreprises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Nombre d’entreprises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Nombre des salariés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148748"/>
                  </a:ext>
                </a:extLst>
              </a:tr>
              <a:tr h="277778">
                <a:tc>
                  <a:txBody>
                    <a:bodyPr/>
                    <a:lstStyle/>
                    <a:p>
                      <a:r>
                        <a:rPr lang="fr-FR" sz="1200" dirty="0"/>
                        <a:t>De 1 à 9 salariés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4 782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15 241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26709"/>
                  </a:ext>
                </a:extLst>
              </a:tr>
              <a:tr h="269966">
                <a:tc>
                  <a:txBody>
                    <a:bodyPr/>
                    <a:lstStyle/>
                    <a:p>
                      <a:r>
                        <a:rPr lang="fr-FR" sz="1200" dirty="0"/>
                        <a:t>De 10 à 49 salariés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24 333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7868"/>
                  </a:ext>
                </a:extLst>
              </a:tr>
              <a:tr h="256903">
                <a:tc>
                  <a:txBody>
                    <a:bodyPr/>
                    <a:lstStyle/>
                    <a:p>
                      <a:r>
                        <a:rPr lang="fr-FR" sz="1200" dirty="0"/>
                        <a:t>De 50 à 199 salariés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19 451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382440"/>
                  </a:ext>
                </a:extLst>
              </a:tr>
              <a:tr h="260768">
                <a:tc>
                  <a:txBody>
                    <a:bodyPr/>
                    <a:lstStyle/>
                    <a:p>
                      <a:r>
                        <a:rPr lang="fr-FR" sz="1200" dirty="0"/>
                        <a:t>200 salariés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12 194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979087"/>
                  </a:ext>
                </a:extLst>
              </a:tr>
              <a:tr h="26076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TOTAL au 31/12/22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6 219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71 219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27873"/>
                  </a:ext>
                </a:extLst>
              </a:tr>
            </a:tbl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FDAE8D08-1966-4072-8377-9110523B6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282819"/>
              </p:ext>
            </p:extLst>
          </p:nvPr>
        </p:nvGraphicFramePr>
        <p:xfrm>
          <a:off x="0" y="3089993"/>
          <a:ext cx="3971110" cy="233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D1700272-AC32-4691-9011-70444181E8A2}"/>
              </a:ext>
            </a:extLst>
          </p:cNvPr>
          <p:cNvSpPr/>
          <p:nvPr/>
        </p:nvSpPr>
        <p:spPr>
          <a:xfrm>
            <a:off x="1652858" y="5922394"/>
            <a:ext cx="3055036" cy="7091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387 adhésions</a:t>
            </a:r>
          </a:p>
          <a:p>
            <a:pPr algn="ctr"/>
            <a:r>
              <a:rPr lang="fr-FR" sz="1400" b="1" dirty="0"/>
              <a:t>260 radiations</a:t>
            </a:r>
            <a:endParaRPr lang="fr-FR" sz="1400" dirty="0"/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49C5B628-2AAD-43E9-ABD4-B5396AC0A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57825"/>
              </p:ext>
            </p:extLst>
          </p:nvPr>
        </p:nvGraphicFramePr>
        <p:xfrm>
          <a:off x="4079102" y="3023279"/>
          <a:ext cx="4998720" cy="289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12ECF91A-A2A5-4D6B-A8C6-DBC8F648E386}"/>
              </a:ext>
            </a:extLst>
          </p:cNvPr>
          <p:cNvSpPr/>
          <p:nvPr/>
        </p:nvSpPr>
        <p:spPr>
          <a:xfrm>
            <a:off x="7550333" y="3952913"/>
            <a:ext cx="1306284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59 % de l’effectif total</a:t>
            </a:r>
          </a:p>
        </p:txBody>
      </p:sp>
    </p:spTree>
    <p:extLst>
      <p:ext uri="{BB962C8B-B14F-4D97-AF65-F5344CB8AC3E}">
        <p14:creationId xmlns:p14="http://schemas.microsoft.com/office/powerpoint/2010/main" val="140506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29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A9EA71-4D19-4BCC-9312-13B1052A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95409" y="6357733"/>
            <a:ext cx="1543050" cy="273844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859A37E-5492-468B-8506-E0827D8D6FB1}"/>
              </a:ext>
            </a:extLst>
          </p:cNvPr>
          <p:cNvSpPr txBox="1"/>
          <p:nvPr/>
        </p:nvSpPr>
        <p:spPr>
          <a:xfrm>
            <a:off x="1382893" y="156754"/>
            <a:ext cx="83521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u="sng" cap="small" spc="10" dirty="0">
                <a:solidFill>
                  <a:srgbClr val="264C3D"/>
                </a:solidFill>
                <a:latin typeface="Arial"/>
                <a:cs typeface="Arial"/>
              </a:rPr>
              <a:t>Cartographie des salaries</a:t>
            </a:r>
            <a:endParaRPr sz="3200" b="1" u="sng" cap="small" dirty="0">
              <a:latin typeface="Arial"/>
              <a:cs typeface="Arial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AD9BF6-33E7-0186-B96E-6CF719FF11EA}"/>
              </a:ext>
            </a:extLst>
          </p:cNvPr>
          <p:cNvSpPr/>
          <p:nvPr/>
        </p:nvSpPr>
        <p:spPr>
          <a:xfrm>
            <a:off x="3100252" y="814251"/>
            <a:ext cx="3479985" cy="905125"/>
          </a:xfrm>
          <a:prstGeom prst="ellipse">
            <a:avLst/>
          </a:prstGeom>
          <a:solidFill>
            <a:srgbClr val="456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71 219 salariés suivis</a:t>
            </a:r>
            <a:endParaRPr lang="fr-FR" sz="20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1332F27-5810-1311-90C6-688D57CBCC75}"/>
              </a:ext>
            </a:extLst>
          </p:cNvPr>
          <p:cNvSpPr/>
          <p:nvPr/>
        </p:nvSpPr>
        <p:spPr>
          <a:xfrm>
            <a:off x="1234846" y="1884430"/>
            <a:ext cx="1762106" cy="9872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19 959 salariés </a:t>
            </a:r>
            <a:r>
              <a:rPr lang="fr-FR" sz="1200" b="1" dirty="0">
                <a:solidFill>
                  <a:schemeClr val="tx1"/>
                </a:solidFill>
              </a:rPr>
              <a:t>(28%) en SIR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DC31EBB-11FD-9ECC-FCE5-6A5BB2CFEE41}"/>
              </a:ext>
            </a:extLst>
          </p:cNvPr>
          <p:cNvSpPr/>
          <p:nvPr/>
        </p:nvSpPr>
        <p:spPr>
          <a:xfrm>
            <a:off x="4114673" y="1874467"/>
            <a:ext cx="1676653" cy="9872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501 salariés </a:t>
            </a:r>
            <a:r>
              <a:rPr lang="fr-FR" sz="1200" b="1" dirty="0">
                <a:solidFill>
                  <a:schemeClr val="tx1"/>
                </a:solidFill>
              </a:rPr>
              <a:t>(1%) en SIA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855629-37A4-2493-C3A2-22BF5E7B54D2}"/>
              </a:ext>
            </a:extLst>
          </p:cNvPr>
          <p:cNvSpPr/>
          <p:nvPr/>
        </p:nvSpPr>
        <p:spPr>
          <a:xfrm>
            <a:off x="6797951" y="1882553"/>
            <a:ext cx="1676653" cy="9872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50 058 salariés </a:t>
            </a:r>
            <a:r>
              <a:rPr lang="fr-FR" sz="1200" b="1" dirty="0">
                <a:solidFill>
                  <a:schemeClr val="tx1"/>
                </a:solidFill>
              </a:rPr>
              <a:t>(71%) en SIS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1CE6D2-ACC7-082E-6BBE-A84EFABFB976}"/>
              </a:ext>
            </a:extLst>
          </p:cNvPr>
          <p:cNvSpPr txBox="1"/>
          <p:nvPr/>
        </p:nvSpPr>
        <p:spPr>
          <a:xfrm>
            <a:off x="638970" y="3016780"/>
            <a:ext cx="2865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SIR = surveillance individuelle renforcée</a:t>
            </a:r>
          </a:p>
          <a:p>
            <a:endParaRPr lang="fr-FR" sz="11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Examen médical d’embauche à l’affectation au poste réalisé soit par un médecin du travail, un collaborateur médecin, un interne et éventuellement précédé, ou non, par un entretien infirmier sous protocole.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Examen intermédiaire à deux ans maximum réalisé par soit par un médecin du travail, un infirmier, un collaborateur médecin, un interne </a:t>
            </a:r>
          </a:p>
          <a:p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Examen médical périodique : 4 ans maximum</a:t>
            </a:r>
            <a:r>
              <a:rPr lang="fr-FR" sz="1100" b="1" dirty="0"/>
              <a:t> </a:t>
            </a:r>
            <a:r>
              <a:rPr lang="fr-FR" sz="1100" dirty="0"/>
              <a:t>réalisé soit par un médecin du travail, un collaborateur médecin, un interne et éventuellement précédé, ou non, par un entretien infirmier sous protocole.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100" b="1" dirty="0"/>
          </a:p>
          <a:p>
            <a:endParaRPr lang="fr-FR" sz="11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25D290-6022-3E75-15F0-D2073B096BFF}"/>
              </a:ext>
            </a:extLst>
          </p:cNvPr>
          <p:cNvSpPr txBox="1"/>
          <p:nvPr/>
        </p:nvSpPr>
        <p:spPr>
          <a:xfrm>
            <a:off x="3651303" y="3017346"/>
            <a:ext cx="26513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SIA = surveillance individuelle adaptée</a:t>
            </a:r>
          </a:p>
          <a:p>
            <a:endParaRPr lang="fr-FR" sz="11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Visite d’information et de prévention initiale à l’affectation au poste, réalisée soit par un médecin du travail, un infirmier, un collaborateur médecin, un interne – Réorientation possible vers le médecin du travail (travailleur handicapé ou autres)</a:t>
            </a:r>
          </a:p>
          <a:p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Visite d’information et de prévention périodique : 3 ans maximum par un médecin du travail, un infirmier, un collaborateur médecin, un interne.</a:t>
            </a:r>
          </a:p>
          <a:p>
            <a:endParaRPr lang="fr-FR" sz="1100" b="1" dirty="0"/>
          </a:p>
          <a:p>
            <a:endParaRPr lang="fr-FR" sz="11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C3B246-EAF3-D8D4-4973-37CB4B6E216D}"/>
              </a:ext>
            </a:extLst>
          </p:cNvPr>
          <p:cNvSpPr txBox="1"/>
          <p:nvPr/>
        </p:nvSpPr>
        <p:spPr>
          <a:xfrm>
            <a:off x="6449826" y="3032950"/>
            <a:ext cx="2651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SIS = surveillance individuelle simple</a:t>
            </a:r>
          </a:p>
          <a:p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Visite d’information et de prévention initiale dans les 3 mois maximum après l’affectation au poste, réalisée soit par un médecin du travail, un infirmier, un collaborateur médecin, un interne</a:t>
            </a:r>
          </a:p>
          <a:p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Visite d’information et de prévention périodique : 5 ans maximum par un médecin du travail, un infirmier, un collaborateur médecin, un interne.</a:t>
            </a:r>
          </a:p>
        </p:txBody>
      </p:sp>
    </p:spTree>
    <p:extLst>
      <p:ext uri="{BB962C8B-B14F-4D97-AF65-F5344CB8AC3E}">
        <p14:creationId xmlns:p14="http://schemas.microsoft.com/office/powerpoint/2010/main" val="393254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CF40B5-6B84-475A-BA3F-A9AAD828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731" y="6479193"/>
            <a:ext cx="1543050" cy="273844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1CFDECB-0C97-4AC2-888A-8D2497D5C939}"/>
              </a:ext>
            </a:extLst>
          </p:cNvPr>
          <p:cNvSpPr txBox="1">
            <a:spLocks/>
          </p:cNvSpPr>
          <p:nvPr/>
        </p:nvSpPr>
        <p:spPr>
          <a:xfrm>
            <a:off x="884873" y="438449"/>
            <a:ext cx="8551816" cy="335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478589"/>
                </a:solidFill>
              </a:rPr>
              <a:t>Quelques indicateurs RH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A3AB59-4752-353B-75DA-07EE50341967}"/>
              </a:ext>
            </a:extLst>
          </p:cNvPr>
          <p:cNvSpPr txBox="1"/>
          <p:nvPr/>
        </p:nvSpPr>
        <p:spPr>
          <a:xfrm>
            <a:off x="553878" y="4894353"/>
            <a:ext cx="4444909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b="1" u="sng" dirty="0"/>
              <a:t>Index Egalité Femmes Hommes 2022</a:t>
            </a:r>
          </a:p>
          <a:p>
            <a:endParaRPr lang="fr-FR" sz="900" dirty="0"/>
          </a:p>
          <a:p>
            <a:r>
              <a:rPr lang="fr-FR" sz="900" dirty="0"/>
              <a:t>Au 31/12/22, la note globale du SATM n’est pas calculable. </a:t>
            </a:r>
          </a:p>
          <a:p>
            <a:endParaRPr lang="fr-FR" sz="900" dirty="0"/>
          </a:p>
          <a:p>
            <a:r>
              <a:rPr lang="fr-FR" sz="900" dirty="0"/>
              <a:t>Les résultats obtenus, indicateur par indicateur, sont les suivants :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Ecart de rémunération: non calculable (effectifs des groupes valides inférieur à 40% de l’effectif)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Ecart de taux d’augmentations individuelles : 35 points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Pourcentage de salariés ayant bénéficié d’une augmentation au retour d’un congés maternité : 15 points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Parité parmi les 10 salariés ayant perçu les plus hautes rémunérations : 10 points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3DB8BEF-3338-C13C-150F-7B6D6D917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696696"/>
              </p:ext>
            </p:extLst>
          </p:nvPr>
        </p:nvGraphicFramePr>
        <p:xfrm>
          <a:off x="1192172" y="729655"/>
          <a:ext cx="3512956" cy="163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129126C-FAE2-1624-7700-918BF65221F0}"/>
              </a:ext>
            </a:extLst>
          </p:cNvPr>
          <p:cNvSpPr txBox="1"/>
          <p:nvPr/>
        </p:nvSpPr>
        <p:spPr>
          <a:xfrm>
            <a:off x="5957484" y="820790"/>
            <a:ext cx="270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Les effectifs au 31 décembre 2022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D67B6AA-DFA0-50F1-1B34-66B2456C3140}"/>
              </a:ext>
            </a:extLst>
          </p:cNvPr>
          <p:cNvSpPr/>
          <p:nvPr/>
        </p:nvSpPr>
        <p:spPr>
          <a:xfrm>
            <a:off x="5190849" y="1144847"/>
            <a:ext cx="4255864" cy="230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Médecins du travail 		8	(7,2 EQTP)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8EDFD6-79EB-89C6-360A-624DA1145880}"/>
              </a:ext>
            </a:extLst>
          </p:cNvPr>
          <p:cNvSpPr/>
          <p:nvPr/>
        </p:nvSpPr>
        <p:spPr>
          <a:xfrm>
            <a:off x="5200873" y="1464953"/>
            <a:ext cx="4255864" cy="2331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Pôle Infirmières			17	(16,1 EQTP)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69B510F-36E7-C200-6A70-4CEAA29EB003}"/>
              </a:ext>
            </a:extLst>
          </p:cNvPr>
          <p:cNvSpPr/>
          <p:nvPr/>
        </p:nvSpPr>
        <p:spPr>
          <a:xfrm>
            <a:off x="5190849" y="1810214"/>
            <a:ext cx="4255864" cy="2331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Pôle secrétaires			19	(18 EQTP)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35F346D-4614-BDE1-3978-DD354DFADC0C}"/>
              </a:ext>
            </a:extLst>
          </p:cNvPr>
          <p:cNvSpPr/>
          <p:nvPr/>
        </p:nvSpPr>
        <p:spPr>
          <a:xfrm>
            <a:off x="5140729" y="2471393"/>
            <a:ext cx="4336056" cy="151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Pôle technique			22	(21,80 EQTP)</a:t>
            </a:r>
          </a:p>
          <a:p>
            <a:pPr defTabSz="788988"/>
            <a:endParaRPr lang="fr-FR" sz="900" dirty="0"/>
          </a:p>
          <a:p>
            <a:pPr defTabSz="788988"/>
            <a:r>
              <a:rPr lang="fr-FR" sz="900" dirty="0"/>
              <a:t>9 techniciens en prévention (9 EQTP)</a:t>
            </a:r>
          </a:p>
          <a:p>
            <a:pPr defTabSz="788988"/>
            <a:r>
              <a:rPr lang="fr-FR" sz="900" dirty="0"/>
              <a:t>3 conseillers en prévention (3 EQTP)</a:t>
            </a:r>
          </a:p>
          <a:p>
            <a:pPr defTabSz="788988"/>
            <a:r>
              <a:rPr lang="fr-FR" sz="900" dirty="0"/>
              <a:t>1 ergonome (1 EQTP)</a:t>
            </a:r>
          </a:p>
          <a:p>
            <a:pPr defTabSz="788988"/>
            <a:r>
              <a:rPr lang="fr-FR" sz="900" dirty="0"/>
              <a:t>3 chargées de maintien dans l’emploi (3 EQTP)</a:t>
            </a:r>
          </a:p>
          <a:p>
            <a:pPr defTabSz="788988"/>
            <a:r>
              <a:rPr lang="fr-FR" sz="900" dirty="0"/>
              <a:t>3 formatrices (2,8 EQTP) </a:t>
            </a:r>
          </a:p>
          <a:p>
            <a:pPr defTabSz="788988"/>
            <a:r>
              <a:rPr lang="fr-FR" sz="900" dirty="0"/>
              <a:t>1 assistante sociale (1 EQTP)</a:t>
            </a:r>
          </a:p>
          <a:p>
            <a:pPr defTabSz="788988"/>
            <a:r>
              <a:rPr lang="fr-FR" sz="900" dirty="0"/>
              <a:t>1 psychologue (1 EQTP)</a:t>
            </a:r>
          </a:p>
          <a:p>
            <a:pPr defTabSz="788988"/>
            <a:r>
              <a:rPr lang="fr-FR" sz="900" dirty="0"/>
              <a:t>1 assistante pôle technique (1 EQTP)</a:t>
            </a:r>
          </a:p>
          <a:p>
            <a:pPr defTabSz="788988"/>
            <a:endParaRPr lang="fr-FR" sz="9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D6F07CE-B938-73E1-467F-DA9E503FD469}"/>
              </a:ext>
            </a:extLst>
          </p:cNvPr>
          <p:cNvSpPr/>
          <p:nvPr/>
        </p:nvSpPr>
        <p:spPr>
          <a:xfrm>
            <a:off x="5160781" y="4356968"/>
            <a:ext cx="4275912" cy="17104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Pôle administratif et comptable		9	(8,60 EQTP)</a:t>
            </a:r>
          </a:p>
          <a:p>
            <a:pPr defTabSz="788988"/>
            <a:endParaRPr lang="fr-FR" sz="900" dirty="0"/>
          </a:p>
          <a:p>
            <a:pPr defTabSz="788988"/>
            <a:r>
              <a:rPr lang="fr-FR" sz="900" dirty="0"/>
              <a:t>Assistante de direction (1 EQTP)</a:t>
            </a:r>
          </a:p>
          <a:p>
            <a:pPr defTabSz="788988"/>
            <a:r>
              <a:rPr lang="fr-FR" sz="900" dirty="0"/>
              <a:t>Comptable (1 EQTP)</a:t>
            </a:r>
          </a:p>
          <a:p>
            <a:pPr defTabSz="788988"/>
            <a:r>
              <a:rPr lang="fr-FR" sz="900" dirty="0"/>
              <a:t>Secrétaire comptable adhérents (0,8 EQTP)</a:t>
            </a:r>
          </a:p>
          <a:p>
            <a:pPr defTabSz="788988"/>
            <a:r>
              <a:rPr lang="fr-FR" sz="900" dirty="0"/>
              <a:t>Secrétaire comptable fournisseurs (0,8 EQTP)</a:t>
            </a:r>
          </a:p>
          <a:p>
            <a:pPr defTabSz="788988"/>
            <a:r>
              <a:rPr lang="fr-FR" sz="900" dirty="0"/>
              <a:t>Secrétaire administrative (1 EQTP)</a:t>
            </a:r>
          </a:p>
          <a:p>
            <a:pPr defTabSz="788988"/>
            <a:r>
              <a:rPr lang="fr-FR" sz="900" dirty="0"/>
              <a:t>Assistante communication (1 EQTP)</a:t>
            </a:r>
          </a:p>
          <a:p>
            <a:pPr defTabSz="788988"/>
            <a:r>
              <a:rPr lang="fr-FR" sz="900" dirty="0"/>
              <a:t>Hôtesse d’accueil/standardiste (1 EQTP)</a:t>
            </a:r>
          </a:p>
          <a:p>
            <a:pPr defTabSz="788988"/>
            <a:r>
              <a:rPr lang="fr-FR" sz="900" dirty="0"/>
              <a:t>Responsable informatique (1)</a:t>
            </a:r>
          </a:p>
          <a:p>
            <a:pPr defTabSz="788988"/>
            <a:r>
              <a:rPr lang="fr-FR" sz="900" dirty="0"/>
              <a:t>Technicien informatique (apprenti) (1 EQTP)</a:t>
            </a:r>
          </a:p>
          <a:p>
            <a:pPr defTabSz="788988"/>
            <a:endParaRPr lang="fr-FR" sz="9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D4A2C68-045E-2D1D-96C2-54B9E88EDACC}"/>
              </a:ext>
            </a:extLst>
          </p:cNvPr>
          <p:cNvSpPr/>
          <p:nvPr/>
        </p:nvSpPr>
        <p:spPr>
          <a:xfrm>
            <a:off x="5190849" y="2145356"/>
            <a:ext cx="4275912" cy="239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Responsable pôle paramédical		1	(0,9 EQTP)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A08EB65-6ECD-1FC9-AC3D-47AF2DAA6BB8}"/>
              </a:ext>
            </a:extLst>
          </p:cNvPr>
          <p:cNvSpPr/>
          <p:nvPr/>
        </p:nvSpPr>
        <p:spPr>
          <a:xfrm>
            <a:off x="5170801" y="6148861"/>
            <a:ext cx="4275912" cy="245673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Directrice Générale 		1	(1 EQTP)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34F0CCB-C1C5-A138-2A7B-2628E33FE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654016"/>
              </p:ext>
            </p:extLst>
          </p:nvPr>
        </p:nvGraphicFramePr>
        <p:xfrm>
          <a:off x="313505" y="2505678"/>
          <a:ext cx="4275912" cy="224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684476B-D2B8-D2A2-08B6-EBD21BBBEAD7}"/>
              </a:ext>
            </a:extLst>
          </p:cNvPr>
          <p:cNvSpPr/>
          <p:nvPr/>
        </p:nvSpPr>
        <p:spPr>
          <a:xfrm>
            <a:off x="5200873" y="4037554"/>
            <a:ext cx="4275912" cy="239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788988"/>
            <a:r>
              <a:rPr lang="fr-FR" sz="900" dirty="0"/>
              <a:t>Responsable pôle technique		1	(1 EQTP)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056B082-B016-BA1F-29CF-1B2878E3745D}"/>
              </a:ext>
            </a:extLst>
          </p:cNvPr>
          <p:cNvSpPr/>
          <p:nvPr/>
        </p:nvSpPr>
        <p:spPr>
          <a:xfrm>
            <a:off x="6572703" y="6480820"/>
            <a:ext cx="1752691" cy="2456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8988"/>
            <a:r>
              <a:rPr lang="fr-FR" sz="900" b="1" dirty="0"/>
              <a:t>78 collaborateurs (74,6 EQTP)</a:t>
            </a:r>
          </a:p>
        </p:txBody>
      </p:sp>
    </p:spTree>
    <p:extLst>
      <p:ext uri="{BB962C8B-B14F-4D97-AF65-F5344CB8AC3E}">
        <p14:creationId xmlns:p14="http://schemas.microsoft.com/office/powerpoint/2010/main" val="313869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139F4B-7B1F-4719-BA77-DFB18475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37" y="574763"/>
            <a:ext cx="3881178" cy="2590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9E03CD-DDE4-4D9F-8FE3-6D13F56F3E27}"/>
              </a:ext>
            </a:extLst>
          </p:cNvPr>
          <p:cNvSpPr txBox="1"/>
          <p:nvPr/>
        </p:nvSpPr>
        <p:spPr>
          <a:xfrm>
            <a:off x="7434289" y="2214895"/>
            <a:ext cx="192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Visites médicales réalisées </a:t>
            </a:r>
          </a:p>
          <a:p>
            <a:pPr algn="ctr"/>
            <a:r>
              <a:rPr lang="fr-FR" sz="1200" b="1" dirty="0"/>
              <a:t>par type en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8DA105-723B-41BB-A8A2-79B36231B3B6}"/>
              </a:ext>
            </a:extLst>
          </p:cNvPr>
          <p:cNvSpPr txBox="1"/>
          <p:nvPr/>
        </p:nvSpPr>
        <p:spPr>
          <a:xfrm>
            <a:off x="292964" y="1283162"/>
            <a:ext cx="513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B050"/>
                </a:solidFill>
              </a:rPr>
              <a:t>10 403 </a:t>
            </a:r>
            <a:r>
              <a:rPr lang="fr-FR" sz="1600" b="1" dirty="0">
                <a:solidFill>
                  <a:srgbClr val="00B050"/>
                </a:solidFill>
              </a:rPr>
              <a:t>visites médicales par les médecins du travail</a:t>
            </a: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86B0B626-B570-4B0E-B86D-8141CEC3E372}"/>
              </a:ext>
            </a:extLst>
          </p:cNvPr>
          <p:cNvSpPr txBox="1"/>
          <p:nvPr/>
        </p:nvSpPr>
        <p:spPr>
          <a:xfrm>
            <a:off x="2358488" y="188576"/>
            <a:ext cx="155923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médical en  2022</a:t>
            </a:r>
            <a:endParaRPr sz="2000" b="1" u="sng" dirty="0">
              <a:latin typeface="Arial"/>
              <a:cs typeface="Arial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85BE251-DC20-4F54-BE09-53F50AE17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0651"/>
              </p:ext>
            </p:extLst>
          </p:nvPr>
        </p:nvGraphicFramePr>
        <p:xfrm>
          <a:off x="127966" y="2029529"/>
          <a:ext cx="3881179" cy="276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5719D86-2DCD-43FB-9C9C-B7B605E6F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08057"/>
              </p:ext>
            </p:extLst>
          </p:nvPr>
        </p:nvGraphicFramePr>
        <p:xfrm>
          <a:off x="4330062" y="3165563"/>
          <a:ext cx="5270060" cy="31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D4726159-DA34-4E33-9ED7-A1C73A34AC21}"/>
              </a:ext>
            </a:extLst>
          </p:cNvPr>
          <p:cNvSpPr/>
          <p:nvPr/>
        </p:nvSpPr>
        <p:spPr>
          <a:xfrm>
            <a:off x="0" y="5097362"/>
            <a:ext cx="4278678" cy="9398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 noter : </a:t>
            </a:r>
          </a:p>
          <a:p>
            <a:pPr algn="ctr"/>
            <a:r>
              <a:rPr lang="fr-FR" sz="1200" b="1" dirty="0"/>
              <a:t>En 2021, 11 médecins (9,6 EQTP)</a:t>
            </a:r>
          </a:p>
          <a:p>
            <a:pPr algn="ctr"/>
            <a:r>
              <a:rPr lang="fr-FR" sz="1200" b="1" dirty="0"/>
              <a:t>En 2022, 8 médecins (7,2 EQTP)</a:t>
            </a:r>
          </a:p>
          <a:p>
            <a:pPr algn="ctr"/>
            <a:r>
              <a:rPr lang="fr-FR" sz="1200" b="1" dirty="0"/>
              <a:t>En 2022, 273 jours d’arrêt pour les médecins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0095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8EB0A-98BB-416E-868A-55E2CB7C8DB3}"/>
              </a:ext>
            </a:extLst>
          </p:cNvPr>
          <p:cNvSpPr txBox="1"/>
          <p:nvPr/>
        </p:nvSpPr>
        <p:spPr>
          <a:xfrm>
            <a:off x="1511152" y="3909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00B050"/>
                </a:solidFill>
              </a:rPr>
              <a:t>Répartition des avis par les médecins du travail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2CC950-E77F-4742-81D0-FE77CA9B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151194"/>
            <a:ext cx="6655525" cy="157777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5679BCF3-6B6E-48A0-82A3-B66EA4F28642}"/>
              </a:ext>
            </a:extLst>
          </p:cNvPr>
          <p:cNvSpPr/>
          <p:nvPr/>
        </p:nvSpPr>
        <p:spPr>
          <a:xfrm>
            <a:off x="8067191" y="740779"/>
            <a:ext cx="655314" cy="1843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02C5EEC-8CFE-4CE1-B2A4-12D4D878F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15397"/>
              </p:ext>
            </p:extLst>
          </p:nvPr>
        </p:nvGraphicFramePr>
        <p:xfrm>
          <a:off x="181244" y="3155156"/>
          <a:ext cx="4068539" cy="227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5B6828B8-43D7-4439-B96F-80661BCF4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496" y="3074966"/>
            <a:ext cx="4966337" cy="29864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8AA74B-6121-4318-981B-A1BBE6236ED1}"/>
              </a:ext>
            </a:extLst>
          </p:cNvPr>
          <p:cNvSpPr txBox="1"/>
          <p:nvPr/>
        </p:nvSpPr>
        <p:spPr>
          <a:xfrm>
            <a:off x="1487529" y="2738978"/>
            <a:ext cx="7228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30% des visites réalisées par les médecins du travail ne donnent pas lieu à remise d’un avis/attestation</a:t>
            </a:r>
          </a:p>
        </p:txBody>
      </p:sp>
    </p:spTree>
    <p:extLst>
      <p:ext uri="{BB962C8B-B14F-4D97-AF65-F5344CB8AC3E}">
        <p14:creationId xmlns:p14="http://schemas.microsoft.com/office/powerpoint/2010/main" val="100447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4662" y="6407569"/>
            <a:ext cx="1543050" cy="273844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29B34315-4CD0-4E2D-B4F2-22F762BC5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982686"/>
              </p:ext>
            </p:extLst>
          </p:nvPr>
        </p:nvGraphicFramePr>
        <p:xfrm>
          <a:off x="1285875" y="1206681"/>
          <a:ext cx="733425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957F243-28C2-4B38-AF6B-CF71DB1DBFDA}"/>
              </a:ext>
            </a:extLst>
          </p:cNvPr>
          <p:cNvSpPr txBox="1"/>
          <p:nvPr/>
        </p:nvSpPr>
        <p:spPr>
          <a:xfrm>
            <a:off x="1436914" y="313509"/>
            <a:ext cx="7001692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Evolution du nombre de médecins du travail</a:t>
            </a:r>
          </a:p>
        </p:txBody>
      </p:sp>
    </p:spTree>
    <p:extLst>
      <p:ext uri="{BB962C8B-B14F-4D97-AF65-F5344CB8AC3E}">
        <p14:creationId xmlns:p14="http://schemas.microsoft.com/office/powerpoint/2010/main" val="229873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AB95B1-C88B-4D84-BDCA-FD0B5381E359}"/>
              </a:ext>
            </a:extLst>
          </p:cNvPr>
          <p:cNvSpPr txBox="1"/>
          <p:nvPr/>
        </p:nvSpPr>
        <p:spPr>
          <a:xfrm>
            <a:off x="1968137" y="205484"/>
            <a:ext cx="54061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u="sng" spc="10" dirty="0">
                <a:solidFill>
                  <a:srgbClr val="264C3D"/>
                </a:solidFill>
                <a:latin typeface="Arial"/>
                <a:cs typeface="Arial"/>
              </a:rPr>
              <a:t>Activités du pôle paramédical en 2022</a:t>
            </a:r>
            <a:endParaRPr sz="2000" b="1" u="sng" dirty="0">
              <a:latin typeface="Arial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7210A9-972C-4178-9BD9-1286E70FF4F4}"/>
              </a:ext>
            </a:extLst>
          </p:cNvPr>
          <p:cNvSpPr txBox="1"/>
          <p:nvPr/>
        </p:nvSpPr>
        <p:spPr>
          <a:xfrm>
            <a:off x="1159283" y="718665"/>
            <a:ext cx="805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B050"/>
                </a:solidFill>
              </a:rPr>
              <a:t>Les visites par les infirmières en Santé au Travail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6675017-A173-4F58-B58F-B33C6911F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707667"/>
              </p:ext>
            </p:extLst>
          </p:nvPr>
        </p:nvGraphicFramePr>
        <p:xfrm>
          <a:off x="245295" y="1646786"/>
          <a:ext cx="5145524" cy="32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✓ Infirmière - Erbray">
            <a:extLst>
              <a:ext uri="{FF2B5EF4-FFF2-40B4-BE49-F238E27FC236}">
                <a16:creationId xmlns:a16="http://schemas.microsoft.com/office/drawing/2014/main" id="{0CBDBD4E-256B-4D57-82D7-A5AE6FB1C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6" r="32487"/>
          <a:stretch/>
        </p:blipFill>
        <p:spPr bwMode="auto">
          <a:xfrm>
            <a:off x="6483803" y="958330"/>
            <a:ext cx="79208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F312F7A-D19C-4270-A526-D81B85ABF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84" y="3272498"/>
            <a:ext cx="4032621" cy="267286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DF3B3DE-C890-40E9-A3DD-C012210371F7}"/>
              </a:ext>
            </a:extLst>
          </p:cNvPr>
          <p:cNvSpPr/>
          <p:nvPr/>
        </p:nvSpPr>
        <p:spPr>
          <a:xfrm>
            <a:off x="923767" y="5426222"/>
            <a:ext cx="3788579" cy="8496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 noter : </a:t>
            </a:r>
          </a:p>
          <a:p>
            <a:pPr algn="ctr"/>
            <a:r>
              <a:rPr lang="fr-FR" sz="1200" b="1" dirty="0"/>
              <a:t>En 2021, 18 infirmières (16,9 EQTP)</a:t>
            </a:r>
          </a:p>
          <a:p>
            <a:pPr algn="ctr"/>
            <a:r>
              <a:rPr lang="fr-FR" sz="1200" b="1" dirty="0"/>
              <a:t>En 2022, 17 infirmières (16,1 EQTP)</a:t>
            </a:r>
          </a:p>
          <a:p>
            <a:pPr algn="ctr"/>
            <a:r>
              <a:rPr lang="fr-FR" sz="1200" b="1" dirty="0"/>
              <a:t>En 2022, 94 jours d’arrêt pour les IST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3712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50385B-059F-4B18-81BA-6E9776F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8537" y="6407391"/>
            <a:ext cx="1543050" cy="273844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7210A9-972C-4178-9BD9-1286E70FF4F4}"/>
              </a:ext>
            </a:extLst>
          </p:cNvPr>
          <p:cNvSpPr txBox="1"/>
          <p:nvPr/>
        </p:nvSpPr>
        <p:spPr>
          <a:xfrm>
            <a:off x="-139337" y="169415"/>
            <a:ext cx="880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00B050"/>
                </a:solidFill>
              </a:rPr>
              <a:t>Les examens complémentaires réalisés</a:t>
            </a:r>
          </a:p>
          <a:p>
            <a:pPr algn="ctr"/>
            <a:r>
              <a:rPr lang="fr-FR" sz="2000" b="1" u="sng" dirty="0">
                <a:solidFill>
                  <a:srgbClr val="00B050"/>
                </a:solidFill>
              </a:rPr>
              <a:t>par les infirmières ou les secrétaires médicales</a:t>
            </a:r>
          </a:p>
        </p:txBody>
      </p:sp>
      <p:pic>
        <p:nvPicPr>
          <p:cNvPr id="6" name="Picture 8" descr="http://t1.gstatic.com/images?q=tbn:ANd9GcQkCMwX3JI-UHntO5hho4NT4hpPod-JzBqISb1cYx4qD8yUdm4A">
            <a:extLst>
              <a:ext uri="{FF2B5EF4-FFF2-40B4-BE49-F238E27FC236}">
                <a16:creationId xmlns:a16="http://schemas.microsoft.com/office/drawing/2014/main" id="{05BF3EC5-3A00-463B-A6D0-C1EA5FEB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771440"/>
            <a:ext cx="1106157" cy="11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6120B4-84A5-4472-9B35-77842363F9CA}"/>
              </a:ext>
            </a:extLst>
          </p:cNvPr>
          <p:cNvSpPr txBox="1"/>
          <p:nvPr/>
        </p:nvSpPr>
        <p:spPr>
          <a:xfrm>
            <a:off x="1498042" y="2099483"/>
            <a:ext cx="345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17 481 audiogrammes</a:t>
            </a: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9" name="Picture 10" descr="http://t1.gstatic.com/images?q=tbn:ANd9GcQ0LvHhsceT2XBF1dte2eU7yKqARH61C3YT1zhb0-cptaTj7R7J">
            <a:extLst>
              <a:ext uri="{FF2B5EF4-FFF2-40B4-BE49-F238E27FC236}">
                <a16:creationId xmlns:a16="http://schemas.microsoft.com/office/drawing/2014/main" id="{E38008BC-C620-47E5-A293-E0D90677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97" y="4129428"/>
            <a:ext cx="1202011" cy="16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1C73A4-8422-47A5-924F-1462BAE0AAEA}"/>
              </a:ext>
            </a:extLst>
          </p:cNvPr>
          <p:cNvSpPr txBox="1"/>
          <p:nvPr/>
        </p:nvSpPr>
        <p:spPr>
          <a:xfrm>
            <a:off x="3224808" y="451881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prstClr val="black"/>
              </a:solidFill>
            </a:endParaRPr>
          </a:p>
          <a:p>
            <a:r>
              <a:rPr lang="fr-FR" sz="1800" dirty="0">
                <a:solidFill>
                  <a:prstClr val="black"/>
                </a:solidFill>
              </a:rPr>
              <a:t>18 815 </a:t>
            </a:r>
            <a:r>
              <a:rPr lang="fr-FR" sz="1800" dirty="0" err="1">
                <a:solidFill>
                  <a:prstClr val="black"/>
                </a:solidFill>
              </a:rPr>
              <a:t>visiotests</a:t>
            </a:r>
            <a:endParaRPr lang="fr-FR" sz="1800" dirty="0">
              <a:solidFill>
                <a:prstClr val="black"/>
              </a:solidFill>
            </a:endParaRPr>
          </a:p>
          <a:p>
            <a:endParaRPr lang="fr-FR" sz="1800" dirty="0">
              <a:solidFill>
                <a:prstClr val="black"/>
              </a:solidFill>
            </a:endParaRP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2CE804-E498-4972-B179-8D01C6480163}"/>
              </a:ext>
            </a:extLst>
          </p:cNvPr>
          <p:cNvSpPr txBox="1"/>
          <p:nvPr/>
        </p:nvSpPr>
        <p:spPr>
          <a:xfrm>
            <a:off x="4362995" y="3226504"/>
            <a:ext cx="609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prstClr val="black"/>
              </a:solidFill>
            </a:endParaRPr>
          </a:p>
          <a:p>
            <a:r>
              <a:rPr lang="fr-FR" sz="1800" dirty="0">
                <a:solidFill>
                  <a:prstClr val="black"/>
                </a:solidFill>
              </a:rPr>
              <a:t>896 questionnaires Echelle de somnolence d’Epworth</a:t>
            </a:r>
          </a:p>
          <a:p>
            <a:endParaRPr lang="fr-FR" sz="1800" dirty="0">
              <a:solidFill>
                <a:prstClr val="black"/>
              </a:solidFill>
            </a:endParaRPr>
          </a:p>
          <a:p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L'échelle de somnolence d'Epworth | Apnée Laval">
            <a:extLst>
              <a:ext uri="{FF2B5EF4-FFF2-40B4-BE49-F238E27FC236}">
                <a16:creationId xmlns:a16="http://schemas.microsoft.com/office/drawing/2014/main" id="{104AFC74-61B0-4066-8B0C-D3D73753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62" y="2007587"/>
            <a:ext cx="1442853" cy="14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D85CDA-7B2C-45C6-B1B2-86E904B2CC67}"/>
              </a:ext>
            </a:extLst>
          </p:cNvPr>
          <p:cNvSpPr txBox="1"/>
          <p:nvPr/>
        </p:nvSpPr>
        <p:spPr>
          <a:xfrm>
            <a:off x="679437" y="1010791"/>
            <a:ext cx="6992815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37 386 </a:t>
            </a:r>
            <a:r>
              <a:rPr lang="fr-FR" dirty="0"/>
              <a:t>examens réalisés dont les principaux sont : </a:t>
            </a:r>
          </a:p>
        </p:txBody>
      </p:sp>
      <p:sp>
        <p:nvSpPr>
          <p:cNvPr id="12" name="Explosion : 8 points 11">
            <a:extLst>
              <a:ext uri="{FF2B5EF4-FFF2-40B4-BE49-F238E27FC236}">
                <a16:creationId xmlns:a16="http://schemas.microsoft.com/office/drawing/2014/main" id="{0F493FB0-29B8-41AC-9611-5F3F01BC8E24}"/>
              </a:ext>
            </a:extLst>
          </p:cNvPr>
          <p:cNvSpPr/>
          <p:nvPr/>
        </p:nvSpPr>
        <p:spPr>
          <a:xfrm>
            <a:off x="7341326" y="234586"/>
            <a:ext cx="2172790" cy="169871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Au 31/12/22</a:t>
            </a:r>
          </a:p>
          <a:p>
            <a:pPr algn="ctr"/>
            <a:r>
              <a:rPr lang="fr-FR" sz="1100" b="1" dirty="0"/>
              <a:t>17 infirmières (16,1 EQTP)</a:t>
            </a:r>
          </a:p>
          <a:p>
            <a:pPr algn="ctr"/>
            <a:r>
              <a:rPr lang="fr-FR" sz="1100" b="1" dirty="0"/>
              <a:t>19 secrétaires </a:t>
            </a:r>
          </a:p>
          <a:p>
            <a:pPr algn="ctr"/>
            <a:r>
              <a:rPr lang="fr-FR" sz="1100" b="1" dirty="0"/>
              <a:t>(18 EQTP)</a:t>
            </a:r>
          </a:p>
        </p:txBody>
      </p:sp>
    </p:spTree>
    <p:extLst>
      <p:ext uri="{BB962C8B-B14F-4D97-AF65-F5344CB8AC3E}">
        <p14:creationId xmlns:p14="http://schemas.microsoft.com/office/powerpoint/2010/main" val="365197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1687</Words>
  <Application>Microsoft Office PowerPoint</Application>
  <PresentationFormat>Format A4 (210 x 297 mm)</PresentationFormat>
  <Paragraphs>265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Thème Office</vt:lpstr>
      <vt:lpstr>Thème Office</vt:lpstr>
      <vt:lpstr>Rapport d’activités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ROUSSELET</dc:creator>
  <cp:lastModifiedBy>Belinda HILAND</cp:lastModifiedBy>
  <cp:revision>34</cp:revision>
  <cp:lastPrinted>2023-06-15T11:02:51Z</cp:lastPrinted>
  <dcterms:created xsi:type="dcterms:W3CDTF">2023-01-13T08:17:36Z</dcterms:created>
  <dcterms:modified xsi:type="dcterms:W3CDTF">2023-06-15T11:03:47Z</dcterms:modified>
</cp:coreProperties>
</file>